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6"/>
  </p:notesMasterIdLst>
  <p:sldIdLst>
    <p:sldId id="256" r:id="rId2"/>
    <p:sldId id="257" r:id="rId3"/>
    <p:sldId id="261" r:id="rId4"/>
    <p:sldId id="262" r:id="rId5"/>
    <p:sldId id="264" r:id="rId6"/>
    <p:sldId id="265" r:id="rId7"/>
    <p:sldId id="266" r:id="rId8"/>
    <p:sldId id="414" r:id="rId9"/>
    <p:sldId id="267" r:id="rId10"/>
    <p:sldId id="378" r:id="rId11"/>
    <p:sldId id="379" r:id="rId12"/>
    <p:sldId id="268" r:id="rId13"/>
    <p:sldId id="380" r:id="rId14"/>
    <p:sldId id="381" r:id="rId15"/>
    <p:sldId id="269" r:id="rId16"/>
    <p:sldId id="332" r:id="rId17"/>
    <p:sldId id="333" r:id="rId18"/>
    <p:sldId id="270" r:id="rId19"/>
    <p:sldId id="271" r:id="rId20"/>
    <p:sldId id="272" r:id="rId21"/>
    <p:sldId id="274" r:id="rId22"/>
    <p:sldId id="275" r:id="rId23"/>
    <p:sldId id="276" r:id="rId24"/>
    <p:sldId id="277" r:id="rId25"/>
    <p:sldId id="320" r:id="rId26"/>
    <p:sldId id="278" r:id="rId27"/>
    <p:sldId id="280" r:id="rId28"/>
    <p:sldId id="321" r:id="rId29"/>
    <p:sldId id="279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92" r:id="rId38"/>
    <p:sldId id="293" r:id="rId39"/>
    <p:sldId id="294" r:id="rId40"/>
    <p:sldId id="295" r:id="rId41"/>
    <p:sldId id="296" r:id="rId42"/>
    <p:sldId id="297" r:id="rId43"/>
    <p:sldId id="299" r:id="rId44"/>
    <p:sldId id="300" r:id="rId45"/>
    <p:sldId id="344" r:id="rId46"/>
    <p:sldId id="301" r:id="rId47"/>
    <p:sldId id="334" r:id="rId48"/>
    <p:sldId id="412" r:id="rId49"/>
    <p:sldId id="340" r:id="rId50"/>
    <p:sldId id="426" r:id="rId51"/>
    <p:sldId id="335" r:id="rId52"/>
    <p:sldId id="408" r:id="rId53"/>
    <p:sldId id="336" r:id="rId54"/>
    <p:sldId id="409" r:id="rId55"/>
    <p:sldId id="337" r:id="rId56"/>
    <p:sldId id="410" r:id="rId57"/>
    <p:sldId id="341" r:id="rId58"/>
    <p:sldId id="411" r:id="rId59"/>
    <p:sldId id="342" r:id="rId60"/>
    <p:sldId id="343" r:id="rId61"/>
    <p:sldId id="319" r:id="rId62"/>
    <p:sldId id="302" r:id="rId63"/>
    <p:sldId id="405" r:id="rId64"/>
    <p:sldId id="303" r:id="rId65"/>
    <p:sldId id="304" r:id="rId66"/>
    <p:sldId id="309" r:id="rId67"/>
    <p:sldId id="406" r:id="rId68"/>
    <p:sldId id="310" r:id="rId69"/>
    <p:sldId id="407" r:id="rId70"/>
    <p:sldId id="311" r:id="rId71"/>
    <p:sldId id="305" r:id="rId72"/>
    <p:sldId id="322" r:id="rId73"/>
    <p:sldId id="308" r:id="rId74"/>
    <p:sldId id="313" r:id="rId75"/>
    <p:sldId id="312" r:id="rId76"/>
    <p:sldId id="315" r:id="rId77"/>
    <p:sldId id="415" r:id="rId78"/>
    <p:sldId id="416" r:id="rId79"/>
    <p:sldId id="417" r:id="rId80"/>
    <p:sldId id="314" r:id="rId81"/>
    <p:sldId id="413" r:id="rId82"/>
    <p:sldId id="323" r:id="rId83"/>
    <p:sldId id="316" r:id="rId84"/>
    <p:sldId id="317" r:id="rId85"/>
    <p:sldId id="318" r:id="rId86"/>
    <p:sldId id="325" r:id="rId87"/>
    <p:sldId id="326" r:id="rId88"/>
    <p:sldId id="327" r:id="rId89"/>
    <p:sldId id="328" r:id="rId90"/>
    <p:sldId id="329" r:id="rId91"/>
    <p:sldId id="330" r:id="rId92"/>
    <p:sldId id="331" r:id="rId93"/>
    <p:sldId id="345" r:id="rId94"/>
    <p:sldId id="346" r:id="rId95"/>
    <p:sldId id="347" r:id="rId96"/>
    <p:sldId id="348" r:id="rId97"/>
    <p:sldId id="351" r:id="rId98"/>
    <p:sldId id="349" r:id="rId99"/>
    <p:sldId id="350" r:id="rId100"/>
    <p:sldId id="352" r:id="rId101"/>
    <p:sldId id="424" r:id="rId102"/>
    <p:sldId id="353" r:id="rId103"/>
    <p:sldId id="418" r:id="rId104"/>
    <p:sldId id="354" r:id="rId105"/>
    <p:sldId id="355" r:id="rId106"/>
    <p:sldId id="356" r:id="rId107"/>
    <p:sldId id="359" r:id="rId108"/>
    <p:sldId id="360" r:id="rId109"/>
    <p:sldId id="357" r:id="rId110"/>
    <p:sldId id="358" r:id="rId111"/>
    <p:sldId id="361" r:id="rId112"/>
    <p:sldId id="362" r:id="rId113"/>
    <p:sldId id="363" r:id="rId114"/>
    <p:sldId id="364" r:id="rId115"/>
    <p:sldId id="365" r:id="rId116"/>
    <p:sldId id="366" r:id="rId117"/>
    <p:sldId id="368" r:id="rId118"/>
    <p:sldId id="367" r:id="rId119"/>
    <p:sldId id="369" r:id="rId120"/>
    <p:sldId id="370" r:id="rId121"/>
    <p:sldId id="371" r:id="rId122"/>
    <p:sldId id="372" r:id="rId123"/>
    <p:sldId id="373" r:id="rId124"/>
    <p:sldId id="374" r:id="rId125"/>
    <p:sldId id="375" r:id="rId126"/>
    <p:sldId id="382" r:id="rId127"/>
    <p:sldId id="383" r:id="rId128"/>
    <p:sldId id="376" r:id="rId129"/>
    <p:sldId id="377" r:id="rId130"/>
    <p:sldId id="384" r:id="rId131"/>
    <p:sldId id="385" r:id="rId132"/>
    <p:sldId id="419" r:id="rId133"/>
    <p:sldId id="386" r:id="rId134"/>
    <p:sldId id="420" r:id="rId135"/>
    <p:sldId id="387" r:id="rId136"/>
    <p:sldId id="421" r:id="rId137"/>
    <p:sldId id="388" r:id="rId138"/>
    <p:sldId id="389" r:id="rId139"/>
    <p:sldId id="390" r:id="rId140"/>
    <p:sldId id="391" r:id="rId141"/>
    <p:sldId id="392" r:id="rId142"/>
    <p:sldId id="393" r:id="rId143"/>
    <p:sldId id="394" r:id="rId144"/>
    <p:sldId id="395" r:id="rId145"/>
    <p:sldId id="396" r:id="rId146"/>
    <p:sldId id="397" r:id="rId147"/>
    <p:sldId id="398" r:id="rId148"/>
    <p:sldId id="399" r:id="rId149"/>
    <p:sldId id="400" r:id="rId150"/>
    <p:sldId id="401" r:id="rId151"/>
    <p:sldId id="402" r:id="rId152"/>
    <p:sldId id="403" r:id="rId153"/>
    <p:sldId id="404" r:id="rId154"/>
    <p:sldId id="423" r:id="rId15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slide" Target="slides/slide153.xml"/><Relationship Id="rId159" Type="http://schemas.openxmlformats.org/officeDocument/2006/relationships/theme" Target="theme/theme1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60" Type="http://schemas.openxmlformats.org/officeDocument/2006/relationships/tableStyles" Target="tableStyle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53" Type="http://schemas.openxmlformats.org/officeDocument/2006/relationships/slide" Target="slides/slide15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51" Type="http://schemas.openxmlformats.org/officeDocument/2006/relationships/slide" Target="slides/slide150.xml"/><Relationship Id="rId156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microsoft.com/office/2015/10/relationships/revisionInfo" Target="revisionInfo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presProps" Target="presProps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6EAE08-C0D0-44CC-A983-B575466389F1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ED68A4-AE99-4AE1-AE1F-3DCDA8529DF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321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101</a:t>
            </a:fld>
            <a:endParaRPr lang="ru-RU"/>
          </a:p>
        </p:txBody>
      </p:sp>
    </p:spTree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102</a:t>
            </a:fld>
            <a:endParaRPr lang="ru-RU"/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103</a:t>
            </a:fld>
            <a:endParaRPr lang="ru-RU"/>
          </a:p>
        </p:txBody>
      </p:sp>
    </p:spTree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104</a:t>
            </a:fld>
            <a:endParaRPr lang="ru-RU"/>
          </a:p>
        </p:txBody>
      </p:sp>
    </p:spTree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105</a:t>
            </a:fld>
            <a:endParaRPr lang="ru-RU"/>
          </a:p>
        </p:txBody>
      </p:sp>
    </p:spTree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106</a:t>
            </a:fld>
            <a:endParaRPr lang="ru-RU"/>
          </a:p>
        </p:txBody>
      </p:sp>
    </p:spTree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107</a:t>
            </a:fld>
            <a:endParaRPr lang="ru-RU"/>
          </a:p>
        </p:txBody>
      </p:sp>
    </p:spTree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108</a:t>
            </a:fld>
            <a:endParaRPr lang="ru-RU"/>
          </a:p>
        </p:txBody>
      </p:sp>
    </p:spTree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109</a:t>
            </a:fld>
            <a:endParaRPr lang="ru-RU"/>
          </a:p>
        </p:txBody>
      </p:sp>
    </p:spTree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110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111</a:t>
            </a:fld>
            <a:endParaRPr lang="ru-RU"/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112</a:t>
            </a:fld>
            <a:endParaRPr lang="ru-RU"/>
          </a:p>
        </p:txBody>
      </p:sp>
    </p:spTree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113</a:t>
            </a:fld>
            <a:endParaRPr lang="ru-RU"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114</a:t>
            </a:fld>
            <a:endParaRPr lang="ru-RU"/>
          </a:p>
        </p:txBody>
      </p:sp>
    </p:spTree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115</a:t>
            </a:fld>
            <a:endParaRPr lang="ru-RU"/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116</a:t>
            </a:fld>
            <a:endParaRPr lang="ru-RU"/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117</a:t>
            </a:fld>
            <a:endParaRPr lang="ru-RU"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118</a:t>
            </a:fld>
            <a:endParaRPr lang="ru-RU"/>
          </a:p>
        </p:txBody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119</a:t>
            </a:fld>
            <a:endParaRPr lang="ru-RU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120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121</a:t>
            </a:fld>
            <a:endParaRPr lang="ru-RU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122</a:t>
            </a:fld>
            <a:endParaRPr lang="ru-RU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123</a:t>
            </a:fld>
            <a:endParaRPr lang="ru-RU"/>
          </a:p>
        </p:txBody>
      </p:sp>
    </p:spTree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124</a:t>
            </a:fld>
            <a:endParaRPr lang="ru-RU"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125</a:t>
            </a:fld>
            <a:endParaRPr lang="ru-RU"/>
          </a:p>
        </p:txBody>
      </p:sp>
    </p:spTree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126</a:t>
            </a:fld>
            <a:endParaRPr lang="ru-RU"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127</a:t>
            </a:fld>
            <a:endParaRPr lang="ru-RU"/>
          </a:p>
        </p:txBody>
      </p:sp>
    </p:spTree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128</a:t>
            </a:fld>
            <a:endParaRPr lang="ru-RU"/>
          </a:p>
        </p:txBody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129</a:t>
            </a:fld>
            <a:endParaRPr lang="ru-RU"/>
          </a:p>
        </p:txBody>
      </p:sp>
    </p:spTree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130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131</a:t>
            </a:fld>
            <a:endParaRPr lang="ru-RU"/>
          </a:p>
        </p:txBody>
      </p:sp>
    </p:spTree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132</a:t>
            </a:fld>
            <a:endParaRPr lang="ru-RU"/>
          </a:p>
        </p:txBody>
      </p:sp>
    </p:spTree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133</a:t>
            </a:fld>
            <a:endParaRPr lang="ru-RU"/>
          </a:p>
        </p:txBody>
      </p:sp>
    </p:spTree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134</a:t>
            </a:fld>
            <a:endParaRPr lang="ru-RU"/>
          </a:p>
        </p:txBody>
      </p:sp>
    </p:spTree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135</a:t>
            </a:fld>
            <a:endParaRPr lang="ru-RU"/>
          </a:p>
        </p:txBody>
      </p:sp>
    </p:spTree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136</a:t>
            </a:fld>
            <a:endParaRPr lang="ru-RU"/>
          </a:p>
        </p:txBody>
      </p:sp>
    </p:spTree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137</a:t>
            </a:fld>
            <a:endParaRPr lang="ru-RU"/>
          </a:p>
        </p:txBody>
      </p:sp>
    </p:spTree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138</a:t>
            </a:fld>
            <a:endParaRPr lang="ru-RU"/>
          </a:p>
        </p:txBody>
      </p:sp>
    </p:spTree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139</a:t>
            </a:fld>
            <a:endParaRPr lang="ru-RU"/>
          </a:p>
        </p:txBody>
      </p:sp>
    </p:spTree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140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141</a:t>
            </a:fld>
            <a:endParaRPr lang="ru-RU"/>
          </a:p>
        </p:txBody>
      </p:sp>
    </p:spTree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142</a:t>
            </a:fld>
            <a:endParaRPr lang="ru-RU"/>
          </a:p>
        </p:txBody>
      </p:sp>
    </p:spTree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143</a:t>
            </a:fld>
            <a:endParaRPr lang="ru-RU"/>
          </a:p>
        </p:txBody>
      </p:sp>
    </p:spTree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144</a:t>
            </a:fld>
            <a:endParaRPr lang="ru-RU"/>
          </a:p>
        </p:txBody>
      </p:sp>
    </p:spTree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145</a:t>
            </a:fld>
            <a:endParaRPr lang="ru-RU"/>
          </a:p>
        </p:txBody>
      </p:sp>
    </p:spTree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146</a:t>
            </a:fld>
            <a:endParaRPr lang="ru-RU"/>
          </a:p>
        </p:txBody>
      </p:sp>
    </p:spTree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147</a:t>
            </a:fld>
            <a:endParaRPr lang="ru-RU"/>
          </a:p>
        </p:txBody>
      </p:sp>
    </p:spTree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148</a:t>
            </a:fld>
            <a:endParaRPr lang="ru-RU"/>
          </a:p>
        </p:txBody>
      </p:sp>
    </p:spTree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149</a:t>
            </a:fld>
            <a:endParaRPr lang="ru-RU"/>
          </a:p>
        </p:txBody>
      </p:sp>
    </p:spTree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150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151</a:t>
            </a:fld>
            <a:endParaRPr lang="ru-RU"/>
          </a:p>
        </p:txBody>
      </p:sp>
    </p:spTree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152</a:t>
            </a:fld>
            <a:endParaRPr lang="ru-RU"/>
          </a:p>
        </p:txBody>
      </p:sp>
    </p:spTree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153</a:t>
            </a:fld>
            <a:endParaRPr lang="ru-RU"/>
          </a:p>
        </p:txBody>
      </p:sp>
    </p:spTree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154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23</a:t>
            </a:fld>
            <a:endParaRPr lang="ru-RU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26</a:t>
            </a:fld>
            <a:endParaRPr lang="ru-RU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27</a:t>
            </a:fld>
            <a:endParaRPr lang="ru-RU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28</a:t>
            </a:fld>
            <a:endParaRPr lang="ru-RU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29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30</a:t>
            </a:fld>
            <a:endParaRPr lang="ru-RU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31</a:t>
            </a:fld>
            <a:endParaRPr lang="ru-RU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32</a:t>
            </a:fld>
            <a:endParaRPr lang="ru-RU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33</a:t>
            </a:fld>
            <a:endParaRPr lang="ru-RU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34</a:t>
            </a:fld>
            <a:endParaRPr lang="ru-RU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35</a:t>
            </a:fld>
            <a:endParaRPr lang="ru-RU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36</a:t>
            </a:fld>
            <a:endParaRPr lang="ru-RU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37</a:t>
            </a:fld>
            <a:endParaRPr lang="ru-RU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38</a:t>
            </a:fld>
            <a:endParaRPr lang="ru-RU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39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40</a:t>
            </a:fld>
            <a:endParaRPr lang="ru-RU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41</a:t>
            </a:fld>
            <a:endParaRPr lang="ru-RU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42</a:t>
            </a:fld>
            <a:endParaRPr lang="ru-RU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43</a:t>
            </a:fld>
            <a:endParaRPr lang="ru-RU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44</a:t>
            </a:fld>
            <a:endParaRPr lang="ru-RU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45</a:t>
            </a:fld>
            <a:endParaRPr lang="ru-RU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46</a:t>
            </a:fld>
            <a:endParaRPr lang="ru-RU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47</a:t>
            </a:fld>
            <a:endParaRPr lang="ru-RU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48</a:t>
            </a:fld>
            <a:endParaRPr lang="ru-RU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49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51</a:t>
            </a:fld>
            <a:endParaRPr lang="ru-RU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52</a:t>
            </a:fld>
            <a:endParaRPr lang="ru-RU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53</a:t>
            </a:fld>
            <a:endParaRPr lang="ru-RU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54</a:t>
            </a:fld>
            <a:endParaRPr lang="ru-RU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55</a:t>
            </a:fld>
            <a:endParaRPr lang="ru-RU"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56</a:t>
            </a:fld>
            <a:endParaRPr lang="ru-RU"/>
          </a:p>
        </p:txBody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57</a:t>
            </a:fld>
            <a:endParaRPr lang="ru-RU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58</a:t>
            </a:fld>
            <a:endParaRPr lang="ru-RU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59</a:t>
            </a:fld>
            <a:endParaRPr lang="ru-RU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60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61</a:t>
            </a:fld>
            <a:endParaRPr lang="ru-RU"/>
          </a:p>
        </p:txBody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62</a:t>
            </a:fld>
            <a:endParaRPr lang="ru-RU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63</a:t>
            </a:fld>
            <a:endParaRPr lang="ru-RU"/>
          </a:p>
        </p:txBody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64</a:t>
            </a:fld>
            <a:endParaRPr lang="ru-RU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65</a:t>
            </a:fld>
            <a:endParaRPr lang="ru-RU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66</a:t>
            </a:fld>
            <a:endParaRPr lang="ru-RU"/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67</a:t>
            </a:fld>
            <a:endParaRPr lang="ru-RU"/>
          </a:p>
        </p:txBody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68</a:t>
            </a:fld>
            <a:endParaRPr lang="ru-RU"/>
          </a:p>
        </p:txBody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69</a:t>
            </a:fld>
            <a:endParaRPr lang="ru-RU"/>
          </a:p>
        </p:txBody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70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71</a:t>
            </a:fld>
            <a:endParaRPr lang="ru-RU"/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72</a:t>
            </a:fld>
            <a:endParaRPr lang="ru-RU"/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73</a:t>
            </a:fld>
            <a:endParaRPr lang="ru-RU"/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74</a:t>
            </a:fld>
            <a:endParaRPr lang="ru-RU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75</a:t>
            </a:fld>
            <a:endParaRPr lang="ru-RU"/>
          </a:p>
        </p:txBody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76</a:t>
            </a:fld>
            <a:endParaRPr lang="ru-RU"/>
          </a:p>
        </p:txBody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77</a:t>
            </a:fld>
            <a:endParaRPr lang="ru-RU"/>
          </a:p>
        </p:txBody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78</a:t>
            </a:fld>
            <a:endParaRPr lang="ru-RU"/>
          </a:p>
        </p:txBody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79</a:t>
            </a:fld>
            <a:endParaRPr lang="ru-RU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80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81</a:t>
            </a:fld>
            <a:endParaRPr lang="ru-RU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82</a:t>
            </a:fld>
            <a:endParaRPr lang="ru-RU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83</a:t>
            </a:fld>
            <a:endParaRPr lang="ru-RU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84</a:t>
            </a:fld>
            <a:endParaRPr lang="ru-RU"/>
          </a:p>
        </p:txBody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85</a:t>
            </a:fld>
            <a:endParaRPr lang="ru-RU"/>
          </a:p>
        </p:txBody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86</a:t>
            </a:fld>
            <a:endParaRPr lang="ru-RU"/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87</a:t>
            </a:fld>
            <a:endParaRPr lang="ru-RU"/>
          </a:p>
        </p:txBody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88</a:t>
            </a:fld>
            <a:endParaRPr lang="ru-RU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89</a:t>
            </a:fld>
            <a:endParaRPr lang="ru-RU"/>
          </a:p>
        </p:txBody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90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91</a:t>
            </a:fld>
            <a:endParaRPr lang="ru-RU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92</a:t>
            </a:fld>
            <a:endParaRPr lang="ru-RU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93</a:t>
            </a:fld>
            <a:endParaRPr lang="ru-RU"/>
          </a:p>
        </p:txBody>
      </p:sp>
    </p:spTree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94</a:t>
            </a:fld>
            <a:endParaRPr lang="ru-RU"/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95</a:t>
            </a:fld>
            <a:endParaRPr lang="ru-RU"/>
          </a:p>
        </p:txBody>
      </p:sp>
    </p:spTree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96</a:t>
            </a:fld>
            <a:endParaRPr lang="ru-RU"/>
          </a:p>
        </p:txBody>
      </p:sp>
    </p:spTree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97</a:t>
            </a:fld>
            <a:endParaRPr lang="ru-RU"/>
          </a:p>
        </p:txBody>
      </p:sp>
    </p:spTree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98</a:t>
            </a:fld>
            <a:endParaRPr lang="ru-RU"/>
          </a:p>
        </p:txBody>
      </p:sp>
    </p:spTree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99</a:t>
            </a:fld>
            <a:endParaRPr lang="ru-RU"/>
          </a:p>
        </p:txBody>
      </p:sp>
    </p:spTree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ED68A4-AE99-4AE1-AE1F-3DCDA8529DF2}" type="slidenum">
              <a:rPr lang="ru-RU" smtClean="0"/>
              <a:pPr/>
              <a:t>100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8E52-BE90-444A-AA81-61DBBB46216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9A9C-5F7A-4A4A-BBB9-E7F426653C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8E52-BE90-444A-AA81-61DBBB46216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9A9C-5F7A-4A4A-BBB9-E7F426653C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8E52-BE90-444A-AA81-61DBBB46216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9A9C-5F7A-4A4A-BBB9-E7F426653C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8E52-BE90-444A-AA81-61DBBB46216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9A9C-5F7A-4A4A-BBB9-E7F426653C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8E52-BE90-444A-AA81-61DBBB46216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9A9C-5F7A-4A4A-BBB9-E7F426653C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8E52-BE90-444A-AA81-61DBBB46216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9A9C-5F7A-4A4A-BBB9-E7F426653C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8E52-BE90-444A-AA81-61DBBB46216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9A9C-5F7A-4A4A-BBB9-E7F426653C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8E52-BE90-444A-AA81-61DBBB46216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9A9C-5F7A-4A4A-BBB9-E7F426653C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8E52-BE90-444A-AA81-61DBBB46216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9A9C-5F7A-4A4A-BBB9-E7F426653C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8E52-BE90-444A-AA81-61DBBB46216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9A9C-5F7A-4A4A-BBB9-E7F426653C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28E52-BE90-444A-AA81-61DBBB46216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99A9C-5F7A-4A4A-BBB9-E7F426653C3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28E52-BE90-444A-AA81-61DBBB462160}" type="datetimeFigureOut">
              <a:rPr lang="ru-RU" smtClean="0"/>
              <a:pPr/>
              <a:t>09.12.2020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399A9C-5F7A-4A4A-BBB9-E7F426653C3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28671"/>
            <a:ext cx="7772400" cy="2671780"/>
          </a:xfrm>
        </p:spPr>
        <p:txBody>
          <a:bodyPr>
            <a:normAutofit/>
          </a:bodyPr>
          <a:lstStyle/>
          <a:p>
            <a:r>
              <a:rPr lang="ru-RU" sz="6000" b="1" dirty="0"/>
              <a:t>Правовые отношения</a:t>
            </a:r>
            <a:r>
              <a:rPr lang="ru-RU" sz="6000" dirty="0"/>
              <a:t/>
            </a:r>
            <a:br>
              <a:rPr lang="ru-RU" sz="6000" dirty="0"/>
            </a:b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715436" cy="5643602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императивные правовые отношения</a:t>
            </a:r>
            <a:endParaRPr lang="ru-RU" dirty="0"/>
          </a:p>
          <a:p>
            <a:pPr>
              <a:buNone/>
            </a:pPr>
            <a:r>
              <a:rPr lang="ru-RU" b="1" dirty="0"/>
              <a:t>    - это возникающая на основе правовых норм и вследствие наступления определенных юридических фактов связь субъектов права, обладающих неодинаковым объемом прав и обязанностей субъектов. </a:t>
            </a:r>
          </a:p>
          <a:p>
            <a:pPr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В этих отношениях  одна сторона наделена властными  полномочиями, а другая этих полномочий не имеет.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357166"/>
            <a:ext cx="8858312" cy="62151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u="sng" dirty="0"/>
              <a:t>Объекты </a:t>
            </a:r>
            <a:r>
              <a:rPr lang="ru-RU" b="1" dirty="0"/>
              <a:t>правовых отношений – это </a:t>
            </a:r>
          </a:p>
          <a:p>
            <a:pPr marL="0" indent="0">
              <a:buNone/>
            </a:pPr>
            <a:r>
              <a:rPr lang="ru-RU" b="1" dirty="0"/>
              <a:t>то, на что направлена деятельность субъектов, </a:t>
            </a:r>
          </a:p>
          <a:p>
            <a:pPr marL="0" indent="0">
              <a:buNone/>
            </a:pPr>
            <a:r>
              <a:rPr lang="ru-RU" b="1" dirty="0"/>
              <a:t>или реальное благо, на пользование которым и охрану которого направлены субъективные права и юридические обязанности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/>
              <a:t>Виды объектов правовых отношений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858312" cy="642942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u="sng" dirty="0"/>
              <a:t>      Объектами правоотношений явл</a:t>
            </a:r>
            <a:r>
              <a:rPr lang="ru-RU" b="1" dirty="0"/>
              <a:t>яются следующие социальные явления и блага:</a:t>
            </a:r>
          </a:p>
          <a:p>
            <a:r>
              <a:rPr lang="ru-RU" b="1" dirty="0"/>
              <a:t>а) </a:t>
            </a:r>
            <a:r>
              <a:rPr lang="ru-RU" b="1" u="sng" dirty="0"/>
              <a:t>предметы материального мира – вещи </a:t>
            </a:r>
            <a:r>
              <a:rPr lang="ru-RU" dirty="0"/>
              <a:t>– </a:t>
            </a:r>
            <a:r>
              <a:rPr lang="ru-RU" b="1" dirty="0"/>
              <a:t>средства производства, предметы потребления, деньги, ценные бумаги и т.д.;</a:t>
            </a:r>
          </a:p>
          <a:p>
            <a:r>
              <a:rPr lang="ru-RU" b="1" dirty="0"/>
              <a:t>б) </a:t>
            </a:r>
            <a:r>
              <a:rPr lang="ru-RU" b="1" u="sng" dirty="0"/>
              <a:t>продукты духовного творчества </a:t>
            </a:r>
            <a:r>
              <a:rPr lang="ru-RU" dirty="0"/>
              <a:t>– </a:t>
            </a:r>
            <a:r>
              <a:rPr lang="ru-RU" b="1" dirty="0"/>
              <a:t>результаты интеллектуальной деятельности – произведения искусства, литературы, науки, изобретения, полезные модели, промышленные образцы;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14356"/>
            <a:ext cx="8715436" cy="5411807"/>
          </a:xfrm>
        </p:spPr>
        <p:txBody>
          <a:bodyPr/>
          <a:lstStyle/>
          <a:p>
            <a:r>
              <a:rPr lang="ru-RU" b="1" dirty="0"/>
              <a:t>в)</a:t>
            </a:r>
            <a:r>
              <a:rPr lang="ru-RU" dirty="0"/>
              <a:t> </a:t>
            </a:r>
            <a:r>
              <a:rPr lang="ru-RU" b="1" u="sng" dirty="0"/>
              <a:t>личные неимущественные блага </a:t>
            </a:r>
            <a:r>
              <a:rPr lang="ru-RU" dirty="0"/>
              <a:t>(</a:t>
            </a:r>
            <a:r>
              <a:rPr lang="ru-RU" b="1" dirty="0"/>
              <a:t>нематериальные блага, непосредственно связанные с человеком, его личностью – жизнь, здоровье, честь, достоинство;</a:t>
            </a:r>
          </a:p>
          <a:p>
            <a:r>
              <a:rPr lang="ru-RU" b="1" dirty="0"/>
              <a:t>г) </a:t>
            </a:r>
            <a:r>
              <a:rPr lang="ru-RU" b="1" u="sng" dirty="0"/>
              <a:t>результаты работ и услуг</a:t>
            </a:r>
            <a:r>
              <a:rPr lang="ru-RU" b="1" dirty="0"/>
              <a:t>;</a:t>
            </a:r>
          </a:p>
          <a:p>
            <a:pPr marL="0"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b="1" dirty="0"/>
              <a:t>Предметы материального мира:</a:t>
            </a:r>
          </a:p>
          <a:p>
            <a:pPr algn="just">
              <a:buFontTx/>
              <a:buChar char="-"/>
            </a:pPr>
            <a:r>
              <a:rPr lang="ru-RU" b="1" dirty="0"/>
              <a:t>Недвижимые и движимые вещи</a:t>
            </a:r>
          </a:p>
          <a:p>
            <a:pPr algn="just">
              <a:buFontTx/>
              <a:buChar char="-"/>
            </a:pPr>
            <a:r>
              <a:rPr lang="ru-RU" b="1" dirty="0"/>
              <a:t>Изъятые из оборота, ограниченные в обороте, свободнообращающиеся</a:t>
            </a:r>
          </a:p>
          <a:p>
            <a:pPr algn="just">
              <a:buFontTx/>
              <a:buChar char="-"/>
            </a:pPr>
            <a:r>
              <a:rPr lang="ru-RU" b="1" dirty="0"/>
              <a:t>Потребляемые и не потребляемые</a:t>
            </a:r>
          </a:p>
          <a:p>
            <a:pPr algn="just">
              <a:buFontTx/>
              <a:buChar char="-"/>
            </a:pPr>
            <a:r>
              <a:rPr lang="ru-RU" b="1" dirty="0"/>
              <a:t>Родовые и индивидуально-определённые</a:t>
            </a:r>
          </a:p>
          <a:p>
            <a:pPr algn="just">
              <a:buFontTx/>
              <a:buChar char="-"/>
            </a:pPr>
            <a:r>
              <a:rPr lang="ru-RU" b="1" dirty="0"/>
              <a:t>Одушевлённые и неодушевлённые</a:t>
            </a:r>
          </a:p>
          <a:p>
            <a:pPr algn="just">
              <a:buFontTx/>
              <a:buChar char="-"/>
            </a:pPr>
            <a:r>
              <a:rPr lang="ru-RU" b="1" dirty="0"/>
              <a:t>Главная вещь и принадлежность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/>
              <a:t>Недвижимые вещи</a:t>
            </a:r>
            <a:endParaRPr lang="ru-RU" dirty="0"/>
          </a:p>
          <a:p>
            <a:pPr>
              <a:buNone/>
            </a:pPr>
            <a:r>
              <a:rPr lang="ru-RU" b="1" dirty="0"/>
              <a:t> К недвижимым вещам (недвижимое имущество, недвижимость) относятся: </a:t>
            </a:r>
          </a:p>
          <a:p>
            <a:pPr indent="1897063">
              <a:buNone/>
            </a:pPr>
            <a:r>
              <a:rPr lang="ru-RU" b="1" dirty="0"/>
              <a:t>земельные участки, </a:t>
            </a:r>
          </a:p>
          <a:p>
            <a:pPr indent="1897063">
              <a:buNone/>
            </a:pPr>
            <a:r>
              <a:rPr lang="ru-RU" b="1" dirty="0"/>
              <a:t>участки недр, </a:t>
            </a:r>
          </a:p>
          <a:p>
            <a:pPr indent="1897063">
              <a:buNone/>
            </a:pPr>
            <a:r>
              <a:rPr lang="ru-RU" b="1" dirty="0"/>
              <a:t>обособленные водные объекты </a:t>
            </a:r>
          </a:p>
          <a:p>
            <a:pPr>
              <a:buNone/>
            </a:pPr>
            <a:r>
              <a:rPr lang="ru-RU" b="1" dirty="0"/>
              <a:t>и </a:t>
            </a:r>
            <a:r>
              <a:rPr lang="ru-RU" b="1" u="sng" dirty="0"/>
              <a:t>все, что прочно связано с землей</a:t>
            </a:r>
            <a:r>
              <a:rPr lang="ru-RU" b="1" dirty="0"/>
              <a:t>, </a:t>
            </a:r>
          </a:p>
          <a:p>
            <a:pPr>
              <a:buNone/>
            </a:pPr>
            <a:r>
              <a:rPr lang="ru-RU" b="1" dirty="0"/>
              <a:t>то есть </a:t>
            </a:r>
            <a:r>
              <a:rPr lang="ru-RU" b="1" u="sng" dirty="0"/>
              <a:t>объекты, перемещение которых без несоразмерного ущерба их назначению невозможно</a:t>
            </a:r>
            <a:r>
              <a:rPr lang="ru-RU" b="1" dirty="0"/>
              <a:t>, в том числе леса, многолетние насаждения, здания, сооружения, объекты незавершенного строительства.</a:t>
            </a:r>
          </a:p>
          <a:p>
            <a:pPr>
              <a:buNone/>
            </a:pPr>
            <a:r>
              <a:rPr lang="ru-RU" sz="1800" dirty="0"/>
              <a:t>Статья 130 ГК РФ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46"/>
            <a:ext cx="8715436" cy="5500726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К недвижимым вещам относятся также </a:t>
            </a:r>
          </a:p>
          <a:p>
            <a:pPr marL="0" indent="0">
              <a:buNone/>
            </a:pPr>
            <a:r>
              <a:rPr lang="ru-RU" b="1" dirty="0"/>
              <a:t>подлежащие государственной регистрации </a:t>
            </a:r>
          </a:p>
          <a:p>
            <a:pPr marL="0" indent="2057400">
              <a:buNone/>
            </a:pPr>
            <a:r>
              <a:rPr lang="ru-RU" b="1" dirty="0"/>
              <a:t>воздушные и </a:t>
            </a:r>
          </a:p>
          <a:p>
            <a:pPr marL="0" indent="2057400">
              <a:buNone/>
            </a:pPr>
            <a:r>
              <a:rPr lang="ru-RU" b="1" dirty="0"/>
              <a:t>морские суда, </a:t>
            </a:r>
          </a:p>
          <a:p>
            <a:pPr marL="0" indent="2057400">
              <a:buNone/>
            </a:pPr>
            <a:r>
              <a:rPr lang="ru-RU" b="1" dirty="0"/>
              <a:t>суда внутреннего плавания, </a:t>
            </a:r>
          </a:p>
          <a:p>
            <a:pPr marL="0" indent="2057400">
              <a:buNone/>
            </a:pPr>
            <a:r>
              <a:rPr lang="ru-RU" b="1" dirty="0"/>
              <a:t>космические объекты. </a:t>
            </a:r>
          </a:p>
          <a:p>
            <a:pPr marL="0" indent="0">
              <a:buNone/>
            </a:pPr>
            <a:r>
              <a:rPr lang="ru-RU" b="1" dirty="0"/>
              <a:t>Законом к недвижимым вещам может быть отнесено и иное имущество.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Статья 131 Гражданского кодекса РФ </a:t>
            </a:r>
            <a:r>
              <a:rPr lang="ru-RU" sz="2000" dirty="0"/>
              <a:t>(государственная регистрация недвижимости)</a:t>
            </a:r>
          </a:p>
          <a:p>
            <a:pPr marL="0" indent="0">
              <a:buNone/>
            </a:pPr>
            <a:r>
              <a:rPr lang="ru-RU" b="1" dirty="0"/>
              <a:t> Право собственности и </a:t>
            </a:r>
          </a:p>
          <a:p>
            <a:pPr marL="0" indent="0">
              <a:buNone/>
            </a:pPr>
            <a:r>
              <a:rPr lang="ru-RU" b="1" dirty="0"/>
              <a:t>другие вещные права на недвижимые вещи, </a:t>
            </a:r>
          </a:p>
          <a:p>
            <a:pPr marL="0" indent="0">
              <a:buNone/>
            </a:pPr>
            <a:r>
              <a:rPr lang="ru-RU" b="1" dirty="0"/>
              <a:t>ограничения этих прав, </a:t>
            </a:r>
          </a:p>
          <a:p>
            <a:pPr marL="0" indent="0">
              <a:buNone/>
            </a:pPr>
            <a:r>
              <a:rPr lang="ru-RU" b="1" dirty="0"/>
              <a:t>их возникновение, </a:t>
            </a:r>
          </a:p>
          <a:p>
            <a:pPr marL="0" indent="0">
              <a:buNone/>
            </a:pPr>
            <a:r>
              <a:rPr lang="ru-RU" b="1" dirty="0"/>
              <a:t>переход и прекращение </a:t>
            </a:r>
          </a:p>
          <a:p>
            <a:pPr marL="0" indent="0">
              <a:buNone/>
            </a:pPr>
            <a:r>
              <a:rPr lang="ru-RU" b="1" dirty="0"/>
              <a:t>подлежат государственной регистрации в едином государственном реестре органами, осуществляющими государственную регистрацию прав на недвижимость и сделок с ней. </a:t>
            </a:r>
            <a:endParaRPr lang="ru-RU" dirty="0"/>
          </a:p>
        </p:txBody>
      </p:sp>
    </p:spTree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algn="ctr">
              <a:buNone/>
            </a:pPr>
            <a:r>
              <a:rPr lang="ru-RU" b="1" dirty="0"/>
              <a:t>Регистрации подлежат: </a:t>
            </a:r>
          </a:p>
          <a:p>
            <a:pPr>
              <a:buNone/>
            </a:pPr>
            <a:r>
              <a:rPr lang="ru-RU" b="1" dirty="0"/>
              <a:t>право собственности, </a:t>
            </a:r>
          </a:p>
          <a:p>
            <a:pPr>
              <a:buNone/>
            </a:pPr>
            <a:r>
              <a:rPr lang="ru-RU" b="1" dirty="0"/>
              <a:t>право хозяйственного ведения, </a:t>
            </a:r>
          </a:p>
          <a:p>
            <a:pPr>
              <a:buNone/>
            </a:pPr>
            <a:r>
              <a:rPr lang="ru-RU" b="1" dirty="0"/>
              <a:t>право оперативного управления, </a:t>
            </a:r>
          </a:p>
          <a:p>
            <a:pPr>
              <a:buNone/>
            </a:pPr>
            <a:r>
              <a:rPr lang="ru-RU" b="1" dirty="0"/>
              <a:t>право пожизненного наследуемого владения, </a:t>
            </a:r>
          </a:p>
          <a:p>
            <a:pPr>
              <a:buNone/>
            </a:pPr>
            <a:r>
              <a:rPr lang="ru-RU" b="1" dirty="0"/>
              <a:t>право постоянного пользования, </a:t>
            </a:r>
          </a:p>
          <a:p>
            <a:pPr>
              <a:buNone/>
            </a:pPr>
            <a:r>
              <a:rPr lang="ru-RU" b="1" dirty="0"/>
              <a:t>ипотека, </a:t>
            </a:r>
          </a:p>
          <a:p>
            <a:pPr>
              <a:buNone/>
            </a:pPr>
            <a:r>
              <a:rPr lang="ru-RU" b="1" dirty="0"/>
              <a:t>сервитуты, а также </a:t>
            </a:r>
          </a:p>
          <a:p>
            <a:pPr>
              <a:buNone/>
            </a:pPr>
            <a:r>
              <a:rPr lang="ru-RU" b="1" dirty="0"/>
              <a:t>иные права в случаях, </a:t>
            </a:r>
          </a:p>
          <a:p>
            <a:pPr marL="0" indent="0">
              <a:buNone/>
            </a:pPr>
            <a:r>
              <a:rPr lang="ru-RU" b="1" dirty="0"/>
              <a:t>предусмотренных Гражданским кодексом РФ и иными законами.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214422"/>
            <a:ext cx="8643998" cy="5286412"/>
          </a:xfrm>
        </p:spPr>
        <p:txBody>
          <a:bodyPr/>
          <a:lstStyle/>
          <a:p>
            <a:pPr algn="ctr"/>
            <a:r>
              <a:rPr lang="ru-RU" b="1" dirty="0"/>
              <a:t>Движимые вещи</a:t>
            </a:r>
          </a:p>
          <a:p>
            <a:pPr marL="0" indent="0" algn="just">
              <a:buNone/>
            </a:pPr>
            <a:r>
              <a:rPr lang="ru-RU" b="1" dirty="0"/>
              <a:t>Вещи, не относящиеся к недвижимости, включая деньги и ценные бумаги, признаются движимым имуществом. </a:t>
            </a:r>
          </a:p>
          <a:p>
            <a:pPr marL="0" indent="0" algn="just">
              <a:buNone/>
            </a:pPr>
            <a:r>
              <a:rPr lang="ru-RU" b="1" dirty="0"/>
              <a:t>Регистрация прав на движимые вещи не требуется, кроме случаев, указанных в законе (транспортные средства, оружие).</a:t>
            </a:r>
          </a:p>
          <a:p>
            <a:pPr marL="0" indent="0" algn="just">
              <a:buNone/>
            </a:pPr>
            <a:endParaRPr lang="ru-RU" b="1" dirty="0"/>
          </a:p>
          <a:p>
            <a:pPr algn="just"/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142984"/>
            <a:ext cx="8715436" cy="5429288"/>
          </a:xfrm>
        </p:spPr>
        <p:txBody>
          <a:bodyPr/>
          <a:lstStyle/>
          <a:p>
            <a:pPr algn="ctr"/>
            <a:r>
              <a:rPr lang="ru-RU" b="1" dirty="0"/>
              <a:t>диспозитивные правовые отношения</a:t>
            </a:r>
            <a:endParaRPr lang="ru-RU" dirty="0"/>
          </a:p>
          <a:p>
            <a:pPr>
              <a:buNone/>
            </a:pPr>
            <a:r>
              <a:rPr lang="ru-RU" b="1" dirty="0"/>
              <a:t>    – это возникающая на основе правовых норм и вследствие наступления определенных юридических фактов связь субъектов права, обладающих равным объемом прав и обязанностей субъектов. </a:t>
            </a:r>
          </a:p>
          <a:p>
            <a:pPr>
              <a:buNone/>
            </a:pPr>
            <a:endParaRPr lang="ru-RU" dirty="0"/>
          </a:p>
          <a:p>
            <a:pPr marL="0" indent="0">
              <a:buNone/>
            </a:pPr>
            <a:r>
              <a:rPr lang="ru-RU" b="1" dirty="0"/>
              <a:t>В этих отношениях ни одна из сторон не наделена властными полномочиями.</a:t>
            </a:r>
            <a:r>
              <a:rPr lang="ru-RU" dirty="0"/>
              <a:t>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858312" cy="642942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b="1" dirty="0"/>
              <a:t>Нематериальные блага:</a:t>
            </a:r>
          </a:p>
          <a:p>
            <a:pPr marL="0" indent="1798638">
              <a:buNone/>
            </a:pPr>
            <a:r>
              <a:rPr lang="ru-RU" b="1" dirty="0"/>
              <a:t>жизнь и </a:t>
            </a:r>
          </a:p>
          <a:p>
            <a:pPr marL="0" indent="1798638">
              <a:buNone/>
            </a:pPr>
            <a:r>
              <a:rPr lang="ru-RU" b="1" dirty="0"/>
              <a:t>здоровье, </a:t>
            </a:r>
          </a:p>
          <a:p>
            <a:pPr marL="0" indent="1798638">
              <a:buNone/>
            </a:pPr>
            <a:r>
              <a:rPr lang="ru-RU" b="1" dirty="0"/>
              <a:t>достоинство личности, </a:t>
            </a:r>
          </a:p>
          <a:p>
            <a:pPr marL="0" indent="1798638">
              <a:buNone/>
            </a:pPr>
            <a:r>
              <a:rPr lang="ru-RU" b="1" dirty="0"/>
              <a:t>личная неприкосновенность, </a:t>
            </a:r>
          </a:p>
          <a:p>
            <a:pPr marL="0" indent="1798638">
              <a:buNone/>
            </a:pPr>
            <a:r>
              <a:rPr lang="ru-RU" b="1" dirty="0"/>
              <a:t>честь и </a:t>
            </a:r>
          </a:p>
          <a:p>
            <a:pPr marL="0" indent="1798638">
              <a:buNone/>
            </a:pPr>
            <a:r>
              <a:rPr lang="ru-RU" b="1" dirty="0"/>
              <a:t>доброе имя, </a:t>
            </a:r>
          </a:p>
          <a:p>
            <a:pPr marL="0" indent="1798638">
              <a:buNone/>
            </a:pPr>
            <a:r>
              <a:rPr lang="ru-RU" b="1" dirty="0"/>
              <a:t>деловая репутация, </a:t>
            </a:r>
          </a:p>
          <a:p>
            <a:pPr marL="0" indent="1798638">
              <a:buNone/>
            </a:pPr>
            <a:r>
              <a:rPr lang="ru-RU" b="1" dirty="0"/>
              <a:t>неприкосновенность частной жизни, </a:t>
            </a:r>
          </a:p>
          <a:p>
            <a:pPr marL="0" indent="1798638">
              <a:buNone/>
            </a:pPr>
            <a:r>
              <a:rPr lang="ru-RU" b="1" dirty="0"/>
              <a:t>личная и семейная тайна, </a:t>
            </a:r>
          </a:p>
          <a:p>
            <a:pPr marL="0" indent="1798638">
              <a:buNone/>
            </a:pPr>
            <a:r>
              <a:rPr lang="ru-RU" b="1" dirty="0"/>
              <a:t>право свободного передвижения, </a:t>
            </a:r>
          </a:p>
          <a:p>
            <a:pPr marL="0" indent="1798638">
              <a:buNone/>
            </a:pPr>
            <a:r>
              <a:rPr lang="ru-RU" b="1" dirty="0"/>
              <a:t>выбора места пребывания и жительства,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35798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b="1" dirty="0"/>
              <a:t>Нематериальные блага</a:t>
            </a:r>
          </a:p>
          <a:p>
            <a:pPr>
              <a:buNone/>
            </a:pPr>
            <a:r>
              <a:rPr lang="ru-RU" b="1" dirty="0"/>
              <a:t>право на имя, </a:t>
            </a:r>
          </a:p>
          <a:p>
            <a:pPr>
              <a:buNone/>
            </a:pPr>
            <a:r>
              <a:rPr lang="ru-RU" b="1" dirty="0"/>
              <a:t>право авторства, </a:t>
            </a:r>
          </a:p>
          <a:p>
            <a:pPr>
              <a:buNone/>
            </a:pPr>
            <a:r>
              <a:rPr lang="ru-RU" b="1" dirty="0"/>
              <a:t>иные личные неимущественные права и </a:t>
            </a:r>
          </a:p>
          <a:p>
            <a:pPr marL="0" indent="0">
              <a:buNone/>
            </a:pPr>
            <a:r>
              <a:rPr lang="ru-RU" b="1" dirty="0"/>
              <a:t>другие нематериальные блага, принадлежащие гражданину от рождения или в силу закона, неотчуждаемы и непередаваемы иным способом. </a:t>
            </a:r>
          </a:p>
          <a:p>
            <a:pPr marL="0" indent="0">
              <a:buNone/>
            </a:pPr>
            <a:r>
              <a:rPr lang="ru-RU" b="1" dirty="0"/>
              <a:t>В случаях и в порядке, предусмотренных законом, личные неимущественные права и другие нематериальные блага, принадлежавшие умершему, могут осуществляться и защищаться другими лицами, в том числе наследниками правообладателя.</a:t>
            </a:r>
            <a:endParaRPr lang="ru-RU" dirty="0"/>
          </a:p>
        </p:txBody>
      </p:sp>
    </p:spTree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643998" cy="6215106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Объекты, свободный товарооборот которых </a:t>
            </a:r>
            <a:r>
              <a:rPr lang="ru-RU" b="1" u="sng" dirty="0"/>
              <a:t>ограничен</a:t>
            </a:r>
            <a:r>
              <a:rPr lang="ru-RU" b="1" dirty="0"/>
              <a:t> в правовых отношениях </a:t>
            </a:r>
            <a:endParaRPr lang="ru-RU" dirty="0"/>
          </a:p>
          <a:p>
            <a:endParaRPr lang="ru-RU" b="1" dirty="0"/>
          </a:p>
          <a:p>
            <a:r>
              <a:rPr lang="ru-RU" b="1" dirty="0"/>
              <a:t>драгоценные и редкоземельные металлы и изделия из них</a:t>
            </a:r>
          </a:p>
          <a:p>
            <a:r>
              <a:rPr lang="ru-RU" b="1" dirty="0"/>
              <a:t>драгоценные камни и изделия из них</a:t>
            </a:r>
          </a:p>
          <a:p>
            <a:r>
              <a:rPr lang="ru-RU" b="1" dirty="0"/>
              <a:t>вооружение, боеприпасы к нему, военная техника, </a:t>
            </a:r>
          </a:p>
          <a:p>
            <a:r>
              <a:rPr lang="ru-RU" b="1" dirty="0"/>
              <a:t>взрывчатые вещества, средства взрывания, пороха, все виды ракетного топлива, 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35798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специальное снаряжение личного состава военизированных организаций и нормативно - техническая продукция на их производство и эксплуатацию</a:t>
            </a:r>
          </a:p>
          <a:p>
            <a:r>
              <a:rPr lang="ru-RU" b="1" dirty="0" err="1"/>
              <a:t>ракетно</a:t>
            </a:r>
            <a:r>
              <a:rPr lang="ru-RU" b="1" dirty="0"/>
              <a:t> - космические комплексы, системы связи и управления военного назначения и нормативно - техническая документация на их производство и эксплуатацию</a:t>
            </a:r>
          </a:p>
          <a:p>
            <a:r>
              <a:rPr lang="ru-RU" b="1" dirty="0"/>
              <a:t>боевые отравляющие вещества, средства защиты от них и нормативно - техническая документация на их производство и использование</a:t>
            </a:r>
          </a:p>
          <a:p>
            <a:r>
              <a:rPr lang="ru-RU" b="1" dirty="0"/>
              <a:t>уран, другие делящиеся материалы и изделия из них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35798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рентгеновское оборудование, приборы и оборудование с использованием радиоактивных веществ и изотопов</a:t>
            </a:r>
          </a:p>
          <a:p>
            <a:r>
              <a:rPr lang="ru-RU" b="1" dirty="0"/>
              <a:t>результаты научно - исследовательских и проектных работ, а также фундаментальных поисковых исследований по созданию вооружения и военной техники</a:t>
            </a:r>
          </a:p>
          <a:p>
            <a:r>
              <a:rPr lang="ru-RU" b="1" dirty="0"/>
              <a:t>шифровальная техника, и нормативно - техническая документация на ее производство и использование</a:t>
            </a:r>
          </a:p>
          <a:p>
            <a:r>
              <a:rPr lang="ru-RU" b="1" dirty="0"/>
              <a:t>яды, наркотические средства и психотропные вещества</a:t>
            </a:r>
          </a:p>
          <a:p>
            <a:r>
              <a:rPr lang="ru-RU" b="1" dirty="0"/>
              <a:t>спирт этиловый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286544"/>
          </a:xfrm>
        </p:spPr>
        <p:txBody>
          <a:bodyPr>
            <a:normAutofit fontScale="92500" lnSpcReduction="20000"/>
          </a:bodyPr>
          <a:lstStyle/>
          <a:p>
            <a:r>
              <a:rPr lang="ru-RU" b="1" dirty="0"/>
              <a:t>отходы радиоактивных материалов</a:t>
            </a:r>
          </a:p>
          <a:p>
            <a:r>
              <a:rPr lang="ru-RU" b="1" dirty="0"/>
              <a:t>отходы взрывчатых веществ</a:t>
            </a:r>
          </a:p>
          <a:p>
            <a:r>
              <a:rPr lang="ru-RU" b="1" dirty="0"/>
              <a:t>отходы, содержащие драгоценные и редкоземельные металлы и драгоценные камни</a:t>
            </a:r>
          </a:p>
          <a:p>
            <a:r>
              <a:rPr lang="ru-RU" b="1" dirty="0"/>
              <a:t>лекарственные средства, за исключением лекарственных трав.</a:t>
            </a:r>
          </a:p>
          <a:p>
            <a:r>
              <a:rPr lang="ru-RU" b="1" dirty="0"/>
              <a:t>лекарственное сырье, получаемое от северного оленеводства (панты и эндокринное сырье).</a:t>
            </a:r>
          </a:p>
          <a:p>
            <a:r>
              <a:rPr lang="ru-RU" b="1" dirty="0"/>
              <a:t>специальные и иные технические средства, предназначенные (разработанные, приспособленные, запрограммированные) для негласного получения информации, нормативно - техническая документация на их производство и использование.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3579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300" b="1" dirty="0"/>
              <a:t>Перечень объектов и предприятий, находящиеся в федеральной собственности, приватизация которых </a:t>
            </a:r>
            <a:r>
              <a:rPr lang="ru-RU" sz="3300" b="1" u="sng" dirty="0"/>
              <a:t>запрещена</a:t>
            </a:r>
            <a:r>
              <a:rPr lang="ru-RU" sz="3300" dirty="0"/>
              <a:t>, </a:t>
            </a:r>
          </a:p>
          <a:p>
            <a:pPr marL="0" indent="0">
              <a:buNone/>
            </a:pPr>
            <a:endParaRPr lang="ru-RU" sz="1400" dirty="0"/>
          </a:p>
          <a:p>
            <a:pPr marL="2155825" indent="358775"/>
            <a:r>
              <a:rPr lang="ru-RU" b="1" dirty="0"/>
              <a:t>недра, </a:t>
            </a:r>
          </a:p>
          <a:p>
            <a:pPr marL="2155825" indent="358775"/>
            <a:r>
              <a:rPr lang="ru-RU" b="1" dirty="0"/>
              <a:t>лесной фонд, </a:t>
            </a:r>
          </a:p>
          <a:p>
            <a:pPr marL="2155825" indent="358775"/>
            <a:r>
              <a:rPr lang="ru-RU" b="1" dirty="0"/>
              <a:t>водные ресурсы, </a:t>
            </a:r>
          </a:p>
          <a:p>
            <a:pPr marL="2155825" indent="358775"/>
            <a:r>
              <a:rPr lang="ru-RU" b="1" dirty="0"/>
              <a:t>воздушное пространство, </a:t>
            </a:r>
          </a:p>
          <a:p>
            <a:pPr marL="2155825" indent="358775"/>
            <a:r>
              <a:rPr lang="ru-RU" b="1" dirty="0"/>
              <a:t>ресурсы континентального </a:t>
            </a:r>
          </a:p>
          <a:p>
            <a:pPr marL="2155825" indent="358775">
              <a:buNone/>
            </a:pPr>
            <a:r>
              <a:rPr lang="ru-RU" b="1" dirty="0"/>
              <a:t>шельфа, 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643998" cy="6286544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ресурсы территориальных вод и морской экономической зоны  </a:t>
            </a:r>
          </a:p>
          <a:p>
            <a:r>
              <a:rPr lang="ru-RU" b="1" dirty="0"/>
              <a:t>частотный и орбитальный ресурс космических систем.</a:t>
            </a:r>
          </a:p>
          <a:p>
            <a:r>
              <a:rPr lang="ru-RU" b="1" dirty="0"/>
              <a:t>средства республиканского бюджета Российской Федерации</a:t>
            </a:r>
          </a:p>
          <a:p>
            <a:r>
              <a:rPr lang="ru-RU" b="1" dirty="0"/>
              <a:t>средства Пенсионного фонда Российской Федерации, </a:t>
            </a:r>
          </a:p>
          <a:p>
            <a:r>
              <a:rPr lang="ru-RU" b="1" dirty="0"/>
              <a:t>средства Фонда социального страхования, занятости </a:t>
            </a:r>
          </a:p>
          <a:p>
            <a:r>
              <a:rPr lang="ru-RU" b="1" dirty="0"/>
              <a:t>средства Фонда социальной поддержки населения </a:t>
            </a:r>
          </a:p>
        </p:txBody>
      </p:sp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357982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Центральный банк Российской Федерации, предприятия, обеспечивающие выпуск и хранение денежных знаков, государственных казначейских билетов, облигаций и других государственных ценных бумаг,</a:t>
            </a:r>
          </a:p>
          <a:p>
            <a:r>
              <a:rPr lang="ru-RU" b="1" dirty="0"/>
              <a:t>штатное и табельное военное и иное имущество (в том числе арсеналы), находящиеся в оперативном управлении </a:t>
            </a:r>
            <a:r>
              <a:rPr lang="ru-RU" b="1" dirty="0" err="1"/>
              <a:t>ВС</a:t>
            </a:r>
            <a:r>
              <a:rPr lang="ru-RU" b="1" dirty="0"/>
              <a:t> , ФСБ, МО, МВД и их войск, других министерств и ведомств, имеющих военные формирования, </a:t>
            </a:r>
          </a:p>
          <a:p>
            <a:r>
              <a:rPr lang="ru-RU" b="1" dirty="0"/>
              <a:t>специальные полигоны для испытания вооружений и военной техники,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643998" cy="6286544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/>
              <a:t>предприятия по изготовлению государственных знаков,</a:t>
            </a:r>
          </a:p>
          <a:p>
            <a:r>
              <a:rPr lang="ru-RU" b="1" dirty="0"/>
              <a:t>организации ядерного оружейного комплекса </a:t>
            </a:r>
          </a:p>
          <a:p>
            <a:r>
              <a:rPr lang="ru-RU" b="1" dirty="0"/>
              <a:t>стационарные объекты социального обслуживания, включая детские дома, дома ребенка, </a:t>
            </a:r>
          </a:p>
          <a:p>
            <a:r>
              <a:rPr lang="ru-RU" b="1" dirty="0"/>
              <a:t>объекты, предприятия, системы и средства управления воздушным движением аэропортов и авиапредприятий, связанных с обеспечением единой системы управления воздушным движением нижнего и верхнего воздушного пространства, </a:t>
            </a:r>
          </a:p>
          <a:p>
            <a:r>
              <a:rPr lang="ru-RU" b="1" dirty="0"/>
              <a:t>аэродромы федерального значения,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u="sng" dirty="0"/>
              <a:t>3. По функциям норм права:</a:t>
            </a:r>
            <a:endParaRPr lang="ru-RU" dirty="0"/>
          </a:p>
          <a:p>
            <a:r>
              <a:rPr lang="ru-RU" b="1" dirty="0"/>
              <a:t>регулятивные правовые отношения</a:t>
            </a:r>
            <a:endParaRPr lang="ru-RU" dirty="0"/>
          </a:p>
          <a:p>
            <a:r>
              <a:rPr lang="ru-RU" b="1" dirty="0"/>
              <a:t>охранительные правовые отношения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357982"/>
          </a:xfrm>
        </p:spPr>
        <p:txBody>
          <a:bodyPr>
            <a:normAutofit/>
          </a:bodyPr>
          <a:lstStyle/>
          <a:p>
            <a:r>
              <a:rPr lang="ru-RU" b="1" dirty="0"/>
              <a:t>объекты и предприятия, для обеспечения безопасности которых созданы закрытые административно-территориальные образования, </a:t>
            </a:r>
          </a:p>
          <a:p>
            <a:r>
              <a:rPr lang="ru-RU" b="1" dirty="0"/>
              <a:t>объекты и предприятия Федерального управления почтовой связи при Министерстве связи Российской Федерации,</a:t>
            </a:r>
          </a:p>
          <a:p>
            <a:r>
              <a:rPr lang="ru-RU" b="1" dirty="0"/>
              <a:t>объекты физической культуры и спорта, используемые для подготовки сборных команд страны,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643602"/>
          </a:xfrm>
        </p:spPr>
        <p:txBody>
          <a:bodyPr/>
          <a:lstStyle/>
          <a:p>
            <a:r>
              <a:rPr lang="ru-RU" b="1" dirty="0"/>
              <a:t>предприятия, занятые разработкой и производством шифротехники,</a:t>
            </a:r>
          </a:p>
          <a:p>
            <a:r>
              <a:rPr lang="ru-RU" b="1" dirty="0"/>
              <a:t>федеральные автомобильные дороги общего пользования и организации, осуществляющие их содержание,</a:t>
            </a:r>
          </a:p>
          <a:p>
            <a:r>
              <a:rPr lang="ru-RU" b="1" dirty="0"/>
              <a:t>крематории и кладбища.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/>
          <a:lstStyle/>
          <a:p>
            <a:pPr algn="ctr"/>
            <a:r>
              <a:rPr lang="ru-RU" b="1" dirty="0"/>
              <a:t>3. Юридические факты: </a:t>
            </a:r>
          </a:p>
          <a:p>
            <a:pPr algn="ctr">
              <a:buNone/>
            </a:pPr>
            <a:r>
              <a:rPr lang="ru-RU" b="1" dirty="0"/>
              <a:t>понятие и классификация (виды)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/>
              <a:t>Понятие юридических фактов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785794"/>
            <a:ext cx="8643998" cy="57864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юридические факты - это </a:t>
            </a:r>
          </a:p>
          <a:p>
            <a:pPr marL="0" indent="0">
              <a:buNone/>
            </a:pPr>
            <a:r>
              <a:rPr lang="ru-RU" b="1" dirty="0"/>
              <a:t>конкретные жизненные обстоятельства, с которыми нормы права связывают возникновение, изменение или прекращение </a:t>
            </a:r>
            <a:r>
              <a:rPr lang="ru-RU" b="1" dirty="0" err="1"/>
              <a:t>правоотношений.</a:t>
            </a:r>
            <a:r>
              <a:rPr lang="ru-RU" baseline="30000" dirty="0" err="1">
                <a:hlinkClick r:id="" action="ppaction://hlinkfile"/>
              </a:rPr>
              <a:t>3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(проф. Морозова Людмила Александровна) </a:t>
            </a:r>
          </a:p>
          <a:p>
            <a:pPr marL="0" indent="0">
              <a:buNone/>
            </a:pPr>
            <a:endParaRPr lang="ru-RU" dirty="0"/>
          </a:p>
          <a:p>
            <a:pPr>
              <a:buNone/>
            </a:pPr>
            <a:r>
              <a:rPr lang="ru-RU" sz="1600" baseline="30000" dirty="0">
                <a:hlinkClick r:id="" action="ppaction://hlinkfile"/>
              </a:rPr>
              <a:t>3</a:t>
            </a:r>
            <a:r>
              <a:rPr lang="ru-RU" sz="1600" dirty="0"/>
              <a:t> Морозова Л.А. Теория государства и права: М. 2005. С. 302.</a:t>
            </a:r>
            <a:endParaRPr lang="ru-RU" dirty="0"/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85728"/>
            <a:ext cx="8643998" cy="6286544"/>
          </a:xfrm>
        </p:spPr>
        <p:txBody>
          <a:bodyPr>
            <a:normAutofit/>
          </a:bodyPr>
          <a:lstStyle/>
          <a:p>
            <a:pPr marL="92075" indent="-92075" algn="ctr">
              <a:buNone/>
            </a:pPr>
            <a:r>
              <a:rPr lang="ru-RU" b="1" dirty="0"/>
              <a:t>юридические факты </a:t>
            </a:r>
          </a:p>
          <a:p>
            <a:pPr marL="0" indent="0">
              <a:buNone/>
            </a:pPr>
            <a:r>
              <a:rPr lang="ru-RU" b="1" dirty="0"/>
              <a:t>социальные обстоятельства (события, действия), вызывающие в соответствии с нормами права наступление, определенных правовых последствий – возникновение, изменение или прекращение правовых </a:t>
            </a:r>
            <a:r>
              <a:rPr lang="ru-RU" b="1" dirty="0" err="1"/>
              <a:t>отношений</a:t>
            </a:r>
            <a:r>
              <a:rPr lang="ru-RU" dirty="0" err="1"/>
              <a:t>.</a:t>
            </a:r>
            <a:r>
              <a:rPr lang="ru-RU" baseline="30000" dirty="0" err="1">
                <a:hlinkClick r:id="" action="ppaction://hlinkfile"/>
              </a:rPr>
              <a:t>2</a:t>
            </a:r>
            <a:r>
              <a:rPr lang="ru-RU" dirty="0"/>
              <a:t> </a:t>
            </a:r>
          </a:p>
          <a:p>
            <a:pPr marL="0" indent="0">
              <a:buNone/>
            </a:pPr>
            <a:r>
              <a:rPr lang="ru-RU" dirty="0"/>
              <a:t>(профессор Исаков Владимир Борисович)</a:t>
            </a:r>
          </a:p>
          <a:p>
            <a:pPr marL="0" indent="0">
              <a:buNone/>
            </a:pPr>
            <a:endParaRPr lang="ru-RU" dirty="0"/>
          </a:p>
          <a:p>
            <a:pPr>
              <a:buNone/>
            </a:pPr>
            <a:r>
              <a:rPr lang="ru-RU" sz="1700" baseline="30000" dirty="0">
                <a:hlinkClick r:id="" action="ppaction://hlinkfile"/>
              </a:rPr>
              <a:t>2</a:t>
            </a:r>
            <a:r>
              <a:rPr lang="ru-RU" sz="1700" dirty="0"/>
              <a:t> Теория государства и права: Учебник / Под ред. В.К. Бабаева. М. 1999. С. 429–442.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715436" cy="5357850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юридические факты — это </a:t>
            </a:r>
          </a:p>
          <a:p>
            <a:pPr marL="0" indent="0" algn="just">
              <a:buNone/>
            </a:pPr>
            <a:r>
              <a:rPr lang="ru-RU" b="1" dirty="0"/>
              <a:t>конкретные жизненные обстоятельства, с которыми нормы права связывают </a:t>
            </a:r>
          </a:p>
          <a:p>
            <a:pPr marL="0" indent="0" algn="ctr">
              <a:buNone/>
            </a:pPr>
            <a:r>
              <a:rPr lang="ru-RU" b="1" dirty="0"/>
              <a:t>возникновение, </a:t>
            </a:r>
          </a:p>
          <a:p>
            <a:pPr marL="0" indent="0" algn="ctr">
              <a:buNone/>
            </a:pPr>
            <a:r>
              <a:rPr lang="ru-RU" b="1" dirty="0"/>
              <a:t>изменение или </a:t>
            </a:r>
          </a:p>
          <a:p>
            <a:pPr marL="0" indent="0" algn="ctr">
              <a:buNone/>
            </a:pPr>
            <a:r>
              <a:rPr lang="ru-RU" b="1" dirty="0"/>
              <a:t>прекращение </a:t>
            </a:r>
          </a:p>
          <a:p>
            <a:pPr marL="0" indent="0" algn="ctr">
              <a:buNone/>
            </a:pPr>
            <a:r>
              <a:rPr lang="ru-RU" b="1" dirty="0"/>
              <a:t>правоотношений.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14422"/>
            <a:ext cx="8715436" cy="4911741"/>
          </a:xfrm>
        </p:spPr>
        <p:txBody>
          <a:bodyPr/>
          <a:lstStyle/>
          <a:p>
            <a:r>
              <a:rPr lang="ru-RU" b="1" dirty="0"/>
              <a:t>Юридические факты указываются в гипотезе юридической нормы. </a:t>
            </a:r>
          </a:p>
          <a:p>
            <a:endParaRPr lang="ru-RU" b="1" dirty="0"/>
          </a:p>
          <a:p>
            <a:r>
              <a:rPr lang="ru-RU" b="1" dirty="0"/>
              <a:t>При наличии  юридических фактов, указанных в гипотезе, вступает в действие  диспозиция или санкция юридической нормы.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/>
          <a:lstStyle/>
          <a:p>
            <a:pPr algn="ctr"/>
            <a:r>
              <a:rPr lang="ru-RU" b="1" dirty="0"/>
              <a:t>Классификация (виды) юридических фактов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/>
          <a:lstStyle/>
          <a:p>
            <a:r>
              <a:rPr lang="ru-RU" b="1" dirty="0"/>
              <a:t>Многообразные юридические факты в зависимости от их правового содержания  можно классифицировать по следующим основаниям: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pPr algn="ctr"/>
            <a:r>
              <a:rPr lang="ru-RU" b="1" dirty="0"/>
              <a:t>регулятивные правоотношения </a:t>
            </a:r>
          </a:p>
          <a:p>
            <a:pPr>
              <a:buNone/>
            </a:pPr>
            <a:r>
              <a:rPr lang="ru-RU" b="1" i="1" dirty="0"/>
              <a:t>   — </a:t>
            </a:r>
            <a:r>
              <a:rPr lang="ru-RU" b="1" dirty="0"/>
              <a:t>это возникающая на основе норм права юридическая связь субъектов, основанная на правомерном их поведении.</a:t>
            </a:r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7901014" cy="4525963"/>
          </a:xfrm>
        </p:spPr>
        <p:txBody>
          <a:bodyPr/>
          <a:lstStyle/>
          <a:p>
            <a:pPr algn="ctr"/>
            <a:r>
              <a:rPr lang="ru-RU" b="1" dirty="0"/>
              <a:t>По характеру наступающих юридических последствий:</a:t>
            </a:r>
            <a:endParaRPr lang="ru-RU" dirty="0"/>
          </a:p>
          <a:p>
            <a:pPr marL="1431925" indent="533400">
              <a:buNone/>
            </a:pPr>
            <a:r>
              <a:rPr lang="ru-RU" b="1" dirty="0"/>
              <a:t>1) правообразующие; </a:t>
            </a:r>
            <a:endParaRPr lang="ru-RU" dirty="0"/>
          </a:p>
          <a:p>
            <a:pPr marL="1431925" indent="533400">
              <a:buNone/>
            </a:pPr>
            <a:r>
              <a:rPr lang="ru-RU" b="1" dirty="0"/>
              <a:t>2) </a:t>
            </a:r>
            <a:r>
              <a:rPr lang="ru-RU" b="1" dirty="0" err="1"/>
              <a:t>правоизменяющие</a:t>
            </a:r>
            <a:r>
              <a:rPr lang="ru-RU" b="1" dirty="0"/>
              <a:t>;</a:t>
            </a:r>
            <a:endParaRPr lang="ru-RU" dirty="0"/>
          </a:p>
          <a:p>
            <a:pPr marL="1431925" indent="533400">
              <a:buNone/>
            </a:pPr>
            <a:r>
              <a:rPr lang="ru-RU" b="1" dirty="0"/>
              <a:t>3) </a:t>
            </a:r>
            <a:r>
              <a:rPr lang="ru-RU" b="1" dirty="0" err="1"/>
              <a:t>правопрекращающие</a:t>
            </a:r>
            <a:r>
              <a:rPr lang="ru-RU" b="1" dirty="0"/>
              <a:t>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8715436" cy="5357850"/>
          </a:xfrm>
        </p:spPr>
        <p:txBody>
          <a:bodyPr/>
          <a:lstStyle/>
          <a:p>
            <a:pPr algn="ctr"/>
            <a:r>
              <a:rPr lang="ru-RU" b="1" dirty="0"/>
              <a:t>1) правообразующие юридические факты</a:t>
            </a:r>
            <a:endParaRPr lang="ru-RU" dirty="0"/>
          </a:p>
          <a:p>
            <a:pPr>
              <a:buNone/>
            </a:pPr>
            <a:r>
              <a:rPr lang="ru-RU" b="1" dirty="0"/>
              <a:t>   – это конкретные жизненные обстоятельства, предусмотренные нормами права, которые влекут за собой возникновение правоотношений.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/>
          <a:lstStyle/>
          <a:p>
            <a:pPr algn="ctr">
              <a:buNone/>
            </a:pPr>
            <a:r>
              <a:rPr lang="ru-RU" b="1" dirty="0"/>
              <a:t>Например: </a:t>
            </a:r>
          </a:p>
          <a:p>
            <a:pPr>
              <a:buNone/>
            </a:pPr>
            <a:r>
              <a:rPr lang="ru-RU" b="1" dirty="0"/>
              <a:t>1) заключение договора;</a:t>
            </a:r>
          </a:p>
          <a:p>
            <a:pPr marL="0" indent="0">
              <a:buNone/>
            </a:pPr>
            <a:r>
              <a:rPr lang="ru-RU" b="1" dirty="0"/>
              <a:t>2) приказы о приеме на работу или о зачислении в вуз;</a:t>
            </a:r>
          </a:p>
          <a:p>
            <a:pPr marL="0" indent="0">
              <a:buNone/>
            </a:pPr>
            <a:r>
              <a:rPr lang="ru-RU" b="1" dirty="0"/>
              <a:t>3) рождение человека; </a:t>
            </a:r>
          </a:p>
          <a:p>
            <a:pPr marL="0" indent="0">
              <a:buNone/>
            </a:pPr>
            <a:r>
              <a:rPr lang="ru-RU" b="1" dirty="0"/>
              <a:t>4) свидетельство о рождении;</a:t>
            </a:r>
          </a:p>
          <a:p>
            <a:pPr marL="0" indent="0">
              <a:buNone/>
            </a:pPr>
            <a:r>
              <a:rPr lang="ru-RU" b="1" dirty="0"/>
              <a:t>5) свидетельство о заключении брака;</a:t>
            </a:r>
          </a:p>
          <a:p>
            <a:pPr marL="0" indent="0">
              <a:buNone/>
            </a:pPr>
            <a:r>
              <a:rPr lang="ru-RU" b="1" dirty="0"/>
              <a:t>6) решение суда.</a:t>
            </a:r>
          </a:p>
          <a:p>
            <a:pPr marL="0" indent="0">
              <a:buNone/>
            </a:pPr>
            <a:endParaRPr lang="ru-RU" b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pPr algn="ctr"/>
            <a:r>
              <a:rPr lang="ru-RU" b="1" dirty="0"/>
              <a:t>2) </a:t>
            </a:r>
            <a:r>
              <a:rPr lang="ru-RU" b="1" dirty="0" err="1"/>
              <a:t>правоизменяющие</a:t>
            </a:r>
            <a:r>
              <a:rPr lang="ru-RU" b="1" dirty="0"/>
              <a:t> юридические факты</a:t>
            </a:r>
            <a:endParaRPr lang="ru-RU" dirty="0"/>
          </a:p>
          <a:p>
            <a:pPr>
              <a:buNone/>
            </a:pPr>
            <a:r>
              <a:rPr lang="ru-RU" b="1" dirty="0"/>
              <a:t>    – это конкретные жизненные обстоятельства, предусмотренные нормами права, которые приводят к изменению содержания либо к смене  субъектов правоотношения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00042"/>
            <a:ext cx="8715436" cy="5626121"/>
          </a:xfrm>
        </p:spPr>
        <p:txBody>
          <a:bodyPr/>
          <a:lstStyle/>
          <a:p>
            <a:pPr algn="ctr">
              <a:buNone/>
            </a:pPr>
            <a:r>
              <a:rPr lang="ru-RU" b="1" dirty="0"/>
              <a:t>Например:</a:t>
            </a:r>
          </a:p>
          <a:p>
            <a:r>
              <a:rPr lang="ru-RU" b="1" dirty="0"/>
              <a:t>цессия — замена лиц в обязательстве;</a:t>
            </a:r>
          </a:p>
          <a:p>
            <a:r>
              <a:rPr lang="ru-RU" b="1" dirty="0"/>
              <a:t>уступка прав по договору о залоге;</a:t>
            </a:r>
          </a:p>
          <a:p>
            <a:r>
              <a:rPr lang="ru-RU" b="1" dirty="0"/>
              <a:t>переход прав кредитора к другому лицу;</a:t>
            </a:r>
          </a:p>
          <a:p>
            <a:r>
              <a:rPr lang="ru-RU" b="1" dirty="0"/>
              <a:t>перевод долга;</a:t>
            </a:r>
          </a:p>
          <a:p>
            <a:r>
              <a:rPr lang="ru-RU" b="1" dirty="0"/>
              <a:t> перевод работника, сотрудника в другую организацию;</a:t>
            </a:r>
          </a:p>
          <a:p>
            <a:r>
              <a:rPr lang="ru-RU" b="1" dirty="0"/>
              <a:t>перевод студента из одного вуза в другой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pPr algn="ctr"/>
            <a:r>
              <a:rPr lang="ru-RU" b="1" dirty="0"/>
              <a:t>3) </a:t>
            </a:r>
            <a:r>
              <a:rPr lang="ru-RU" b="1" dirty="0" err="1"/>
              <a:t>правопрекращающие</a:t>
            </a:r>
            <a:r>
              <a:rPr lang="ru-RU" b="1" dirty="0"/>
              <a:t> юридические факты</a:t>
            </a:r>
            <a:endParaRPr lang="ru-RU" dirty="0"/>
          </a:p>
          <a:p>
            <a:pPr>
              <a:buNone/>
            </a:pPr>
            <a:r>
              <a:rPr lang="ru-RU" b="1" dirty="0"/>
              <a:t>    – это конкретные жизненные обстоятельства, предусмотренные нормами права, которые прерывают (прекращают) действие субъективных прав и юридических обязанностей.</a:t>
            </a:r>
            <a:endParaRPr lang="ru-RU" dirty="0"/>
          </a:p>
        </p:txBody>
      </p:sp>
    </p:spTree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00042"/>
            <a:ext cx="8643998" cy="5626121"/>
          </a:xfrm>
        </p:spPr>
        <p:txBody>
          <a:bodyPr/>
          <a:lstStyle/>
          <a:p>
            <a:pPr algn="ctr">
              <a:buNone/>
            </a:pPr>
            <a:r>
              <a:rPr lang="ru-RU" b="1" dirty="0"/>
              <a:t>Например:</a:t>
            </a:r>
          </a:p>
          <a:p>
            <a:r>
              <a:rPr lang="ru-RU" b="1" dirty="0"/>
              <a:t>выполнение всех обязательств по договору;</a:t>
            </a:r>
          </a:p>
          <a:p>
            <a:r>
              <a:rPr lang="ru-RU" b="1" dirty="0"/>
              <a:t>приказ об увольнении работника, сотрудника;</a:t>
            </a:r>
          </a:p>
          <a:p>
            <a:r>
              <a:rPr lang="ru-RU" b="1" dirty="0"/>
              <a:t>приказ об отчислении студента из вуза;</a:t>
            </a:r>
          </a:p>
          <a:p>
            <a:r>
              <a:rPr lang="ru-RU" b="1" dirty="0"/>
              <a:t>свидетельство о расторжении брака;</a:t>
            </a:r>
          </a:p>
          <a:p>
            <a:r>
              <a:rPr lang="ru-RU" b="1" dirty="0"/>
              <a:t>исполнение решение суда;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Один и тот же юридический факт может быть одновременно и правообразующим, и </a:t>
            </a:r>
            <a:r>
              <a:rPr lang="ru-RU" b="1" dirty="0" err="1"/>
              <a:t>правоизменяющим</a:t>
            </a:r>
            <a:r>
              <a:rPr lang="ru-RU" b="1" dirty="0"/>
              <a:t>, </a:t>
            </a:r>
            <a:r>
              <a:rPr lang="ru-RU" b="1" dirty="0" err="1"/>
              <a:t>и</a:t>
            </a:r>
            <a:r>
              <a:rPr lang="ru-RU" b="1" dirty="0"/>
              <a:t> </a:t>
            </a:r>
            <a:r>
              <a:rPr lang="ru-RU" b="1" dirty="0" err="1"/>
              <a:t>правопрекращающим</a:t>
            </a:r>
            <a:r>
              <a:rPr lang="ru-RU" b="1" dirty="0"/>
              <a:t>. 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Например, смерть человека влечет:</a:t>
            </a:r>
          </a:p>
          <a:p>
            <a:pPr marL="0" indent="0">
              <a:buNone/>
            </a:pPr>
            <a:r>
              <a:rPr lang="ru-RU" b="1" u="sng" dirty="0"/>
              <a:t>1) возникновение</a:t>
            </a:r>
            <a:r>
              <a:rPr lang="ru-RU" b="1" dirty="0"/>
              <a:t> наследственных правоотношений, </a:t>
            </a:r>
          </a:p>
          <a:p>
            <a:pPr marL="0" indent="0">
              <a:buNone/>
            </a:pPr>
            <a:r>
              <a:rPr lang="ru-RU" b="1" u="sng" dirty="0"/>
              <a:t>2) изменяет </a:t>
            </a:r>
            <a:r>
              <a:rPr lang="ru-RU" b="1" dirty="0"/>
              <a:t>состав участников правоотношений, субъектом которых был умерший (в правоотношение может вступить наследник), </a:t>
            </a:r>
          </a:p>
          <a:p>
            <a:pPr marL="0" indent="0">
              <a:buNone/>
            </a:pPr>
            <a:r>
              <a:rPr lang="ru-RU" b="1" u="sng" dirty="0"/>
              <a:t>3) прекращает</a:t>
            </a:r>
            <a:r>
              <a:rPr lang="ru-RU" b="1" dirty="0"/>
              <a:t> многие правоотношения, в которых состоял умерший (семейные, трудовые, пенсионные и др.).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928670"/>
            <a:ext cx="8143932" cy="5197493"/>
          </a:xfrm>
        </p:spPr>
        <p:txBody>
          <a:bodyPr/>
          <a:lstStyle/>
          <a:p>
            <a:pPr marL="0" indent="0" algn="ctr"/>
            <a:r>
              <a:rPr lang="ru-RU" b="1" dirty="0"/>
              <a:t> По связи с волей участников правоотношений юридические факты разграничиваются  на: </a:t>
            </a:r>
          </a:p>
          <a:p>
            <a:pPr marL="0" indent="0" algn="ctr"/>
            <a:endParaRPr lang="ru-RU" dirty="0"/>
          </a:p>
          <a:p>
            <a:pPr marL="1341438" indent="457200"/>
            <a:r>
              <a:rPr lang="ru-RU" b="1" dirty="0"/>
              <a:t>1) действия </a:t>
            </a:r>
          </a:p>
          <a:p>
            <a:pPr marL="1341438" indent="457200" algn="just">
              <a:buNone/>
            </a:pPr>
            <a:r>
              <a:rPr lang="ru-RU" b="1" dirty="0"/>
              <a:t>и </a:t>
            </a:r>
            <a:endParaRPr lang="ru-RU" dirty="0"/>
          </a:p>
          <a:p>
            <a:pPr marL="1341438" indent="457200"/>
            <a:r>
              <a:rPr lang="ru-RU" b="1" dirty="0"/>
              <a:t>2) события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357982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1) действия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— это юридические факты, конкретные жизненные обстоятельства, предусмотренные нормами права и связанные с волей участников правоотношений. </a:t>
            </a:r>
            <a:endParaRPr lang="ru-RU" dirty="0"/>
          </a:p>
          <a:p>
            <a:pPr algn="ctr">
              <a:buNone/>
            </a:pPr>
            <a:r>
              <a:rPr lang="ru-RU" b="1" dirty="0"/>
              <a:t>Они бывают </a:t>
            </a:r>
          </a:p>
          <a:p>
            <a:r>
              <a:rPr lang="ru-RU" b="1" dirty="0"/>
              <a:t>правомерными (соответствующими нормам права) и </a:t>
            </a:r>
          </a:p>
          <a:p>
            <a:r>
              <a:rPr lang="ru-RU" b="1" dirty="0"/>
              <a:t>неправомерными (противоречащими, несоответствующими нормам права), т.е. правонарушениями.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/>
              <a:t>охранительные  правоотношения </a:t>
            </a:r>
          </a:p>
          <a:p>
            <a:pPr>
              <a:buNone/>
            </a:pPr>
            <a:r>
              <a:rPr lang="ru-RU" b="1" i="1" dirty="0"/>
              <a:t>   — </a:t>
            </a:r>
            <a:r>
              <a:rPr lang="ru-RU" b="1" dirty="0"/>
              <a:t>это возникающая на основе норм права юридическая связь субъектов, основанная на неправомерном (противоправном) поведении субъекта, на которого возлагается </a:t>
            </a:r>
            <a:r>
              <a:rPr lang="ru-RU" b="1" dirty="0" err="1"/>
              <a:t>управомоченным</a:t>
            </a:r>
            <a:r>
              <a:rPr lang="ru-RU" b="1" dirty="0"/>
              <a:t> субъектом  обязанность, предусмотренная нормативным правовым актом, претерпевать для себя неблагоприятные правовые последствия.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Правомерные юридические факты делятся на:</a:t>
            </a:r>
            <a:endParaRPr lang="ru-RU" dirty="0"/>
          </a:p>
          <a:p>
            <a:pPr marL="2422525" indent="-365125"/>
            <a:r>
              <a:rPr lang="ru-RU" b="1" dirty="0"/>
              <a:t>юридические акты и</a:t>
            </a:r>
            <a:endParaRPr lang="ru-RU" dirty="0"/>
          </a:p>
          <a:p>
            <a:pPr marL="2422525" indent="-365125"/>
            <a:r>
              <a:rPr lang="ru-RU" b="1" dirty="0"/>
              <a:t>юридические поступки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357982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Юридический акт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    — это такое правомерное деяние, которое совершается с намерением создать положительные юридические последствия, т.е. преднамеренно направлено на возникновение, изменение или прекращение правоотношений. 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Это, к примеру, решения органов публичной власти (нормативные правовые акты), различного рода сделки (дарение, купля-продажа и др.)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972072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Юридический поступок</a:t>
            </a:r>
            <a:endParaRPr lang="ru-RU" dirty="0"/>
          </a:p>
          <a:p>
            <a:pPr>
              <a:buNone/>
            </a:pPr>
            <a:r>
              <a:rPr lang="ru-RU" b="1" dirty="0"/>
              <a:t>— это такое правомерное деяние, которое совершается без цели создать юридические последствия, но такие последствия возникают в силу указания нормы права. 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Юридические последствия наступают в силу самого деяния, которое нормой права признается значимым.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571480"/>
            <a:ext cx="8643998" cy="6000792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Примером юридического поступка является создание высокохудожественного литературного произведения, которое заинтересовало издателя и было опубликовано. </a:t>
            </a:r>
          </a:p>
          <a:p>
            <a:pPr marL="0" indent="0">
              <a:buNone/>
            </a:pPr>
            <a:r>
              <a:rPr lang="ru-RU" b="1" dirty="0"/>
              <a:t>Автор, создавая произведение, мог не иметь в виду его публикацию, возникающие в этом случае правоотношения и выплату гонорара, но это произошло в силу указания закона.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Юридическим поступком будет и заключение фиктивного брака, если в нем родились дети. Заключенный без намерения создать реальную семью, а с целью, например, получить прописку, получить жилплощадь, он порождает, в случае рождения детей, все юридические обязанности, связанные с содержанием и воспитанием детей.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715436" cy="5643602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2) события</a:t>
            </a:r>
            <a:endParaRPr lang="ru-RU" dirty="0"/>
          </a:p>
          <a:p>
            <a:pPr>
              <a:buNone/>
            </a:pPr>
            <a:r>
              <a:rPr lang="ru-RU" b="1" dirty="0"/>
              <a:t>    — это юридические факты, происхождение которых не связано с волей участников правоотношений.</a:t>
            </a:r>
          </a:p>
          <a:p>
            <a:pPr>
              <a:buNone/>
            </a:pPr>
            <a:r>
              <a:rPr lang="ru-RU" b="1" dirty="0"/>
              <a:t>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600200"/>
            <a:ext cx="7429552" cy="4525963"/>
          </a:xfrm>
        </p:spPr>
        <p:txBody>
          <a:bodyPr/>
          <a:lstStyle/>
          <a:p>
            <a:pPr algn="ctr">
              <a:buNone/>
            </a:pPr>
            <a:r>
              <a:rPr lang="ru-RU" b="1" dirty="0"/>
              <a:t>Различают:</a:t>
            </a:r>
          </a:p>
          <a:p>
            <a:pPr>
              <a:buNone/>
            </a:pPr>
            <a:r>
              <a:rPr lang="ru-RU" b="1" dirty="0"/>
              <a:t>относительные </a:t>
            </a:r>
          </a:p>
          <a:p>
            <a:pPr marL="715963" indent="274638">
              <a:buNone/>
            </a:pPr>
            <a:r>
              <a:rPr lang="ru-RU" b="1" dirty="0"/>
              <a:t>и </a:t>
            </a:r>
          </a:p>
          <a:p>
            <a:pPr>
              <a:buNone/>
            </a:pPr>
            <a:r>
              <a:rPr lang="ru-RU" b="1" dirty="0"/>
              <a:t>абсолютные </a:t>
            </a:r>
          </a:p>
          <a:p>
            <a:pPr algn="ctr">
              <a:buNone/>
            </a:pPr>
            <a:r>
              <a:rPr lang="ru-RU" b="1" dirty="0"/>
              <a:t>события.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pPr algn="ctr"/>
            <a:r>
              <a:rPr lang="ru-RU" b="1" dirty="0"/>
              <a:t>Относительные события</a:t>
            </a:r>
            <a:endParaRPr lang="ru-RU" dirty="0"/>
          </a:p>
          <a:p>
            <a:pPr>
              <a:buNone/>
            </a:pPr>
            <a:r>
              <a:rPr lang="ru-RU" b="1" dirty="0"/>
              <a:t>     — это такие юридические факты, происхождение которых связано с волей людей, хотя эти люди к данному возникающему правоотношению отношения не имеют.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Например, пожар вследствие случайного поджога строения прохожим. 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У собственника строения — потерпевшего возникает правоотношение с органом страхования, если имущество застраховано. 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Факт пожара в этом случае будет событием, так как он не связан с волей участников правоотношений — потерпевшего и органа страхования, но связан с волей других лиц. </a:t>
            </a:r>
          </a:p>
          <a:p>
            <a:pPr marL="0" indent="0">
              <a:buNone/>
            </a:pPr>
            <a:r>
              <a:rPr lang="ru-RU" b="1" dirty="0"/>
              <a:t>Деяние (воля) других лиц, случайно осуществивших  поджог, будет правонарушением.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214290"/>
            <a:ext cx="8643998" cy="635798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/>
              <a:t>Абсолютные события</a:t>
            </a:r>
            <a:endParaRPr lang="ru-RU" dirty="0"/>
          </a:p>
          <a:p>
            <a:pPr>
              <a:buNone/>
            </a:pPr>
            <a:r>
              <a:rPr lang="ru-RU" b="1" dirty="0"/>
              <a:t>     — это юридические факты, происхождение которых вообще не связано с волей человека, и которые влияют на   правовые последствия</a:t>
            </a:r>
          </a:p>
          <a:p>
            <a:pPr algn="ctr">
              <a:buNone/>
            </a:pPr>
            <a:r>
              <a:rPr lang="ru-RU" b="1" dirty="0"/>
              <a:t>Например:</a:t>
            </a:r>
          </a:p>
          <a:p>
            <a:pPr>
              <a:buNone/>
            </a:pPr>
            <a:r>
              <a:rPr lang="ru-RU" b="1" dirty="0"/>
              <a:t>наводнение; </a:t>
            </a:r>
          </a:p>
          <a:p>
            <a:pPr>
              <a:buNone/>
            </a:pPr>
            <a:r>
              <a:rPr lang="ru-RU" b="1" dirty="0"/>
              <a:t>иное стихийное бедствие; </a:t>
            </a:r>
          </a:p>
          <a:p>
            <a:pPr>
              <a:buNone/>
            </a:pPr>
            <a:r>
              <a:rPr lang="ru-RU" b="1" dirty="0"/>
              <a:t>землетрясение;</a:t>
            </a:r>
          </a:p>
          <a:p>
            <a:pPr>
              <a:buNone/>
            </a:pPr>
            <a:r>
              <a:rPr lang="ru-RU" b="1" dirty="0"/>
              <a:t>пожары от удара молнии;</a:t>
            </a:r>
          </a:p>
          <a:p>
            <a:pPr>
              <a:buNone/>
            </a:pPr>
            <a:r>
              <a:rPr lang="ru-RU" b="1" dirty="0"/>
              <a:t>рождение человека; </a:t>
            </a:r>
          </a:p>
          <a:p>
            <a:pPr>
              <a:buNone/>
            </a:pPr>
            <a:r>
              <a:rPr lang="ru-RU" b="1" dirty="0"/>
              <a:t>естественная смерть человека.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u="sng" dirty="0"/>
              <a:t>4. В зависимости от степени определенности (конкретизации) сторон: </a:t>
            </a:r>
            <a:endParaRPr lang="ru-RU" dirty="0"/>
          </a:p>
          <a:p>
            <a:r>
              <a:rPr lang="ru-RU" b="1" dirty="0"/>
              <a:t>абсолютные правоотношения</a:t>
            </a:r>
            <a:endParaRPr lang="ru-RU" dirty="0"/>
          </a:p>
          <a:p>
            <a:r>
              <a:rPr lang="ru-RU" b="1" dirty="0"/>
              <a:t>относительные правоотношения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pPr algn="ctr"/>
            <a:r>
              <a:rPr lang="ru-RU" b="1" dirty="0"/>
              <a:t>Фактический (юридический) состав</a:t>
            </a:r>
            <a:endParaRPr lang="ru-RU" dirty="0"/>
          </a:p>
          <a:p>
            <a:pPr>
              <a:buNone/>
            </a:pPr>
            <a:r>
              <a:rPr lang="ru-RU" b="1" dirty="0"/>
              <a:t>     – это совокупность юридических фактов, предусмотренных нормой  права, необходимых для наступления правовых последствий (возникновения, изменения или прекращения правоотношения)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Для возникновения предусмотренных правовой нормой юридических последствий необходим не один юридический факт, а их совокупность.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64360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Например,</a:t>
            </a:r>
          </a:p>
          <a:p>
            <a:pPr marL="0" indent="0">
              <a:buNone/>
            </a:pPr>
            <a:r>
              <a:rPr lang="ru-RU" b="1" dirty="0"/>
              <a:t>пенсионное правоотношение может возникнуть лишь при наличии трех фактов: </a:t>
            </a:r>
          </a:p>
          <a:p>
            <a:r>
              <a:rPr lang="ru-RU" b="1" dirty="0"/>
              <a:t>достижения установленного законом возраста; </a:t>
            </a:r>
          </a:p>
          <a:p>
            <a:r>
              <a:rPr lang="ru-RU" b="1" dirty="0"/>
              <a:t>наличия трудового стажа; </a:t>
            </a:r>
          </a:p>
          <a:p>
            <a:r>
              <a:rPr lang="ru-RU" b="1" dirty="0"/>
              <a:t>решения органа социального обеспечения о начислении пенсии.</a:t>
            </a:r>
          </a:p>
          <a:p>
            <a:pPr marL="0" indent="0">
              <a:buNone/>
            </a:pPr>
            <a:r>
              <a:rPr lang="ru-RU" b="1" dirty="0"/>
              <a:t>Совокупность этих трех фактов и составляет юридический состав.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2151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Например,</a:t>
            </a:r>
          </a:p>
          <a:p>
            <a:pPr marL="0" indent="0">
              <a:buNone/>
            </a:pPr>
            <a:r>
              <a:rPr lang="ru-RU" b="1" dirty="0"/>
              <a:t>для зачисления в высшее учебное заведение необходимы:</a:t>
            </a:r>
          </a:p>
          <a:p>
            <a:r>
              <a:rPr lang="ru-RU" b="1" dirty="0"/>
              <a:t>общее среднее образование; </a:t>
            </a:r>
          </a:p>
          <a:p>
            <a:r>
              <a:rPr lang="ru-RU" b="1" dirty="0"/>
              <a:t>успешная сдача абитуриентом экзаменов;</a:t>
            </a:r>
          </a:p>
          <a:p>
            <a:r>
              <a:rPr lang="ru-RU" b="1" dirty="0"/>
              <a:t>заключение договора о возмездном оказании образовательных услуг; </a:t>
            </a:r>
          </a:p>
          <a:p>
            <a:r>
              <a:rPr lang="ru-RU" b="1" dirty="0"/>
              <a:t>приказ ректора о зачислении в вуз. </a:t>
            </a:r>
          </a:p>
          <a:p>
            <a:pPr marL="0" indent="0">
              <a:buNone/>
            </a:pPr>
            <a:r>
              <a:rPr lang="ru-RU" b="1" dirty="0"/>
              <a:t>Совокупность этих  фактов и составляет юридический состав.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428604"/>
            <a:ext cx="8715436" cy="56975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/>
              <a:t>Например,</a:t>
            </a:r>
          </a:p>
          <a:p>
            <a:pPr marL="0" indent="0">
              <a:buNone/>
            </a:pPr>
            <a:r>
              <a:rPr lang="ru-RU" b="1" dirty="0"/>
              <a:t>для привлечения правонарушителя к юридической ответственности </a:t>
            </a:r>
            <a:r>
              <a:rPr lang="ru-RU" b="1"/>
              <a:t>необходимо установить  </a:t>
            </a:r>
            <a:r>
              <a:rPr lang="ru-RU" b="1" dirty="0"/>
              <a:t>все элементы состава правонарушения: </a:t>
            </a:r>
          </a:p>
          <a:p>
            <a:r>
              <a:rPr lang="ru-RU" b="1" dirty="0"/>
              <a:t>субъект правонарушения; </a:t>
            </a:r>
          </a:p>
          <a:p>
            <a:r>
              <a:rPr lang="ru-RU" b="1" dirty="0"/>
              <a:t>объект правонарушения; </a:t>
            </a:r>
          </a:p>
          <a:p>
            <a:r>
              <a:rPr lang="ru-RU" b="1" dirty="0"/>
              <a:t>субъективная сторона правонарушения;</a:t>
            </a:r>
          </a:p>
          <a:p>
            <a:r>
              <a:rPr lang="ru-RU" b="1" dirty="0"/>
              <a:t>субъективная сторона правонарушения.</a:t>
            </a:r>
          </a:p>
          <a:p>
            <a:pPr>
              <a:buNone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86874" cy="6429420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/>
              <a:t>абсолютные правоотношения – </a:t>
            </a:r>
          </a:p>
          <a:p>
            <a:pPr marL="0" indent="0">
              <a:buNone/>
            </a:pPr>
            <a:r>
              <a:rPr lang="ru-RU" b="1" dirty="0"/>
              <a:t>правовые отношения, в которых только одна сторона, один субъект права поименован, определен, конкретизирован, с другой стороны, субъекты права не определены, не конкретизированы, не поименованы.</a:t>
            </a:r>
          </a:p>
          <a:p>
            <a:pPr marL="0" indent="0">
              <a:buNone/>
            </a:pPr>
            <a:r>
              <a:rPr lang="ru-RU" b="1" dirty="0"/>
              <a:t>Например, реализация конституционного права избирать депутатов, реализация права собственности. </a:t>
            </a:r>
          </a:p>
          <a:p>
            <a:pPr marL="0" indent="0">
              <a:buNone/>
            </a:pPr>
            <a:r>
              <a:rPr lang="ru-RU" b="1" dirty="0"/>
              <a:t>Здесь один субъект именован, а другие нет, но все они обязаны не препятствовать осуществлению избирательного права или права собственности этого субъекта.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/>
              <a:t>относительные правоотношения – </a:t>
            </a:r>
          </a:p>
          <a:p>
            <a:pPr marL="0" indent="0">
              <a:buNone/>
            </a:pPr>
            <a:r>
              <a:rPr lang="ru-RU" b="1" dirty="0"/>
              <a:t>правовые отношения, в которых все его стороны, субъекты права поименованы, определены, конкретизированы.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Например, договор купли – продажи, договор аренды, договор страхования.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785794"/>
            <a:ext cx="8072494" cy="5340369"/>
          </a:xfrm>
        </p:spPr>
        <p:txBody>
          <a:bodyPr/>
          <a:lstStyle/>
          <a:p>
            <a:pPr algn="ctr">
              <a:buNone/>
            </a:pPr>
            <a:r>
              <a:rPr lang="ru-RU" b="1" dirty="0"/>
              <a:t>2. Структура правового отношения: </a:t>
            </a:r>
          </a:p>
          <a:p>
            <a:pPr algn="ctr">
              <a:buNone/>
            </a:pPr>
            <a:endParaRPr lang="ru-RU" b="1" dirty="0"/>
          </a:p>
          <a:p>
            <a:pPr marL="533400" indent="457200"/>
            <a:r>
              <a:rPr lang="ru-RU" b="1" dirty="0"/>
              <a:t>а) объекты правового отношения; </a:t>
            </a:r>
          </a:p>
          <a:p>
            <a:pPr marL="1889125" indent="442913"/>
            <a:endParaRPr lang="ru-RU" b="1" dirty="0"/>
          </a:p>
          <a:p>
            <a:pPr marL="533400" indent="457200"/>
            <a:r>
              <a:rPr lang="ru-RU" b="1" dirty="0"/>
              <a:t>б) содержание правового отношения;</a:t>
            </a:r>
          </a:p>
          <a:p>
            <a:pPr marL="1889125" indent="442913"/>
            <a:endParaRPr lang="ru-RU" b="1" dirty="0"/>
          </a:p>
          <a:p>
            <a:pPr marL="533400" indent="442913"/>
            <a:r>
              <a:rPr lang="ru-RU" b="1" dirty="0"/>
              <a:t>в) субъекты правового отношения.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1" y="285727"/>
          <a:ext cx="8715438" cy="62956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719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4327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92895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28601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686488">
                <a:tc>
                  <a:txBody>
                    <a:bodyPr/>
                    <a:lstStyle/>
                    <a:p>
                      <a:r>
                        <a:rPr lang="ru-RU" sz="2800" b="1" dirty="0"/>
                        <a:t>№</a:t>
                      </a:r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Элементы структуры правового отношения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9040">
                <a:tc>
                  <a:txBody>
                    <a:bodyPr/>
                    <a:lstStyle/>
                    <a:p>
                      <a:r>
                        <a:rPr lang="ru-RU" sz="2800" b="1" dirty="0"/>
                        <a:t>1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b="1" u="sng" dirty="0"/>
                        <a:t>стороны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indent="0"/>
                      <a:r>
                        <a:rPr lang="ru-RU" sz="2800" b="1" dirty="0"/>
                        <a:t>субъекты правового отношения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78515"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    покупатель       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/>
                      <a:r>
                        <a:rPr lang="ru-RU" sz="2800" b="1" dirty="0"/>
                        <a:t>продавец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688314">
                <a:tc>
                  <a:txBody>
                    <a:bodyPr/>
                    <a:lstStyle/>
                    <a:p>
                      <a:r>
                        <a:rPr lang="ru-RU" sz="2800" b="1" dirty="0"/>
                        <a:t>2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b="1" u="sng" dirty="0"/>
                        <a:t>связь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indent="0"/>
                      <a:endParaRPr lang="ru-RU" sz="2800" b="1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содержание правового отношения</a:t>
                      </a:r>
                      <a:endParaRPr lang="ru-RU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86645"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 b="1" dirty="0"/>
                        <a:t>юр.права               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 b="1" dirty="0"/>
                        <a:t>юр. обязанности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88314"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 b="1" dirty="0"/>
                        <a:t>юр.обязанности   =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2800" b="1" dirty="0"/>
                        <a:t> юр. права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688314">
                <a:tc>
                  <a:txBody>
                    <a:bodyPr/>
                    <a:lstStyle/>
                    <a:p>
                      <a:r>
                        <a:rPr lang="ru-RU" sz="2800" b="1" dirty="0"/>
                        <a:t>3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2800" b="1" u="sng" dirty="0"/>
                        <a:t>объект,</a:t>
                      </a:r>
                      <a:r>
                        <a:rPr lang="ru-RU" sz="2800" b="1" u="sng" baseline="0" dirty="0"/>
                        <a:t> </a:t>
                      </a:r>
                      <a:r>
                        <a:rPr lang="ru-RU" sz="2800" b="1" u="sng" dirty="0"/>
                        <a:t>предмет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ru-RU" sz="2800" b="1" kern="1200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2800" b="1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объекты правового отношения</a:t>
                      </a:r>
                      <a:endParaRPr lang="ru-RU" sz="28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100914">
                <a:tc>
                  <a:txBody>
                    <a:bodyPr/>
                    <a:lstStyle/>
                    <a:p>
                      <a:endParaRPr lang="ru-RU" sz="2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деньги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/>
                        <a:t>товар, вещь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715436" cy="5268931"/>
          </a:xfrm>
        </p:spPr>
        <p:txBody>
          <a:bodyPr/>
          <a:lstStyle/>
          <a:p>
            <a:pPr algn="ctr">
              <a:buNone/>
            </a:pPr>
            <a:r>
              <a:rPr lang="ru-RU" b="1" dirty="0"/>
              <a:t>План:</a:t>
            </a:r>
          </a:p>
          <a:p>
            <a:pPr algn="ctr">
              <a:buNone/>
            </a:pPr>
            <a:endParaRPr lang="ru-RU" dirty="0"/>
          </a:p>
          <a:p>
            <a:r>
              <a:rPr lang="ru-RU" b="1" dirty="0"/>
              <a:t>1. Понятие и классификация правовых отношений.</a:t>
            </a:r>
          </a:p>
          <a:p>
            <a:endParaRPr lang="ru-RU" dirty="0"/>
          </a:p>
          <a:p>
            <a:r>
              <a:rPr lang="ru-RU" b="1" dirty="0"/>
              <a:t>2. Структура правового отношения.</a:t>
            </a:r>
          </a:p>
          <a:p>
            <a:endParaRPr lang="ru-RU" b="1" dirty="0"/>
          </a:p>
          <a:p>
            <a:r>
              <a:rPr lang="ru-RU" b="1" dirty="0"/>
              <a:t>3. Юридические факты: понятие и виды.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/>
              <a:t>I</a:t>
            </a:r>
            <a:r>
              <a:rPr lang="ru-RU" b="1" dirty="0"/>
              <a:t>. Субъекты правовых отношений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71546"/>
            <a:ext cx="8715436" cy="505461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dirty="0"/>
              <a:t>Субъекты правоотношений (права) – </a:t>
            </a:r>
          </a:p>
          <a:p>
            <a:pPr marL="0" indent="0">
              <a:buNone/>
            </a:pPr>
            <a:r>
              <a:rPr lang="ru-RU" sz="4000" b="1" dirty="0"/>
              <a:t>это участники правовых отношений, </a:t>
            </a:r>
          </a:p>
          <a:p>
            <a:pPr marL="0" indent="0">
              <a:buNone/>
            </a:pPr>
            <a:r>
              <a:rPr lang="ru-RU" sz="4000" b="1" dirty="0"/>
              <a:t>имеющие субъективные права и юридические обязанности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57224" y="1000108"/>
            <a:ext cx="8072494" cy="5126055"/>
          </a:xfrm>
        </p:spPr>
        <p:txBody>
          <a:bodyPr/>
          <a:lstStyle/>
          <a:p>
            <a:pPr marL="0" indent="0" algn="ctr">
              <a:buNone/>
            </a:pPr>
            <a:r>
              <a:rPr lang="ru-RU" sz="4000" b="1" dirty="0"/>
              <a:t>Субъекты правовых отношений – </a:t>
            </a:r>
          </a:p>
          <a:p>
            <a:pPr marL="0" indent="0">
              <a:buNone/>
            </a:pPr>
            <a:r>
              <a:rPr lang="ru-RU" sz="4000" b="1" dirty="0"/>
              <a:t>это участники этих отношений, </a:t>
            </a:r>
          </a:p>
          <a:p>
            <a:pPr marL="0" indent="0">
              <a:buNone/>
            </a:pPr>
            <a:r>
              <a:rPr lang="ru-RU" sz="4000" b="1" dirty="0"/>
              <a:t>имеющие субъективные права и </a:t>
            </a:r>
          </a:p>
          <a:p>
            <a:pPr marL="0" indent="0">
              <a:buNone/>
            </a:pPr>
            <a:r>
              <a:rPr lang="ru-RU" sz="4000" b="1" dirty="0"/>
              <a:t>юридические обязанности</a:t>
            </a:r>
            <a:r>
              <a:rPr lang="ru-RU" sz="4000" dirty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/>
              <a:t>Виды субъектов правовых отношений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57290" y="1600200"/>
            <a:ext cx="7329510" cy="4525963"/>
          </a:xfrm>
        </p:spPr>
        <p:txBody>
          <a:bodyPr/>
          <a:lstStyle/>
          <a:p>
            <a:r>
              <a:rPr lang="ru-RU" b="1" dirty="0"/>
              <a:t>физические лица, </a:t>
            </a:r>
          </a:p>
          <a:p>
            <a:r>
              <a:rPr lang="ru-RU" b="1" dirty="0"/>
              <a:t>юридические лица, </a:t>
            </a:r>
          </a:p>
          <a:p>
            <a:r>
              <a:rPr lang="ru-RU" b="1" dirty="0"/>
              <a:t>субъекты международного права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/>
              <a:t>Понятие и виды физических лиц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500042"/>
            <a:ext cx="8215370" cy="614366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/>
              <a:t>Физическое лицо – это </a:t>
            </a:r>
          </a:p>
          <a:p>
            <a:pPr marL="0" indent="0">
              <a:buNone/>
            </a:pPr>
            <a:r>
              <a:rPr lang="ru-RU" b="1" dirty="0"/>
              <a:t>человек, имеющий определенный уровень </a:t>
            </a:r>
          </a:p>
          <a:p>
            <a:pPr marL="0" indent="0">
              <a:buNone/>
            </a:pPr>
            <a:r>
              <a:rPr lang="ru-RU" b="1" dirty="0"/>
              <a:t>сознания, </a:t>
            </a:r>
          </a:p>
          <a:p>
            <a:pPr marL="0" indent="0">
              <a:buNone/>
            </a:pPr>
            <a:r>
              <a:rPr lang="ru-RU" b="1" dirty="0"/>
              <a:t>образования, </a:t>
            </a:r>
          </a:p>
          <a:p>
            <a:pPr marL="0" indent="0">
              <a:buNone/>
            </a:pPr>
            <a:r>
              <a:rPr lang="ru-RU" b="1" dirty="0"/>
              <a:t>культуры и </a:t>
            </a:r>
          </a:p>
          <a:p>
            <a:pPr marL="0" indent="0">
              <a:buNone/>
            </a:pPr>
            <a:r>
              <a:rPr lang="ru-RU" b="1" dirty="0"/>
              <a:t>социальных навыков, </a:t>
            </a:r>
          </a:p>
          <a:p>
            <a:pPr marL="0" indent="0">
              <a:buNone/>
            </a:pPr>
            <a:r>
              <a:rPr lang="ru-RU" b="1" dirty="0"/>
              <a:t>обладающий </a:t>
            </a:r>
            <a:r>
              <a:rPr lang="ru-RU" b="1" dirty="0" err="1"/>
              <a:t>правосубъектностью</a:t>
            </a:r>
            <a:r>
              <a:rPr lang="ru-RU" b="1" dirty="0"/>
              <a:t>.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 err="1"/>
              <a:t>Правосубъектность</a:t>
            </a:r>
            <a:r>
              <a:rPr lang="ru-RU" b="1" dirty="0"/>
              <a:t> – юридическая способность человека  быть участником  правовых отношений.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600200"/>
            <a:ext cx="8143932" cy="4525963"/>
          </a:xfrm>
        </p:spPr>
        <p:txBody>
          <a:bodyPr/>
          <a:lstStyle/>
          <a:p>
            <a:pPr algn="ctr">
              <a:buNone/>
            </a:pPr>
            <a:r>
              <a:rPr lang="ru-RU" b="1" dirty="0"/>
              <a:t>Виды физических лиц: </a:t>
            </a:r>
          </a:p>
          <a:p>
            <a:pPr>
              <a:buNone/>
            </a:pPr>
            <a:r>
              <a:rPr lang="ru-RU" b="1" dirty="0"/>
              <a:t>а) граждане; </a:t>
            </a:r>
          </a:p>
          <a:p>
            <a:pPr>
              <a:buNone/>
            </a:pPr>
            <a:r>
              <a:rPr lang="ru-RU" b="1" dirty="0"/>
              <a:t>б) иностранные граждане; </a:t>
            </a:r>
          </a:p>
          <a:p>
            <a:pPr>
              <a:buNone/>
            </a:pPr>
            <a:r>
              <a:rPr lang="ru-RU" b="1" dirty="0"/>
              <a:t>в) лица с двойным гражданством; </a:t>
            </a:r>
          </a:p>
          <a:p>
            <a:pPr>
              <a:buNone/>
            </a:pPr>
            <a:r>
              <a:rPr lang="ru-RU" b="1" dirty="0"/>
              <a:t>г) лица без гражданства.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/>
              <a:t>Юридические свойства физического лица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472518" cy="64294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 err="1"/>
              <a:t>Правосубъектность</a:t>
            </a:r>
            <a:r>
              <a:rPr lang="ru-RU" b="1" dirty="0"/>
              <a:t>  физического лица – это </a:t>
            </a:r>
          </a:p>
          <a:p>
            <a:pPr marL="0" indent="0">
              <a:buNone/>
            </a:pPr>
            <a:r>
              <a:rPr lang="ru-RU" b="1" dirty="0"/>
              <a:t>способность человека  быть субъектом права.</a:t>
            </a:r>
          </a:p>
          <a:p>
            <a:pPr marL="0" indent="0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/>
              <a:t>Состав </a:t>
            </a:r>
          </a:p>
          <a:p>
            <a:pPr marL="0" indent="0" algn="ctr">
              <a:buNone/>
            </a:pPr>
            <a:r>
              <a:rPr lang="ru-RU" b="1" dirty="0" err="1"/>
              <a:t>правосубъектности</a:t>
            </a:r>
            <a:r>
              <a:rPr lang="ru-RU" b="1" dirty="0"/>
              <a:t> физического лица:</a:t>
            </a:r>
          </a:p>
          <a:p>
            <a:pPr marL="0" indent="0" algn="ctr">
              <a:buNone/>
            </a:pPr>
            <a:endParaRPr lang="ru-RU" dirty="0"/>
          </a:p>
          <a:p>
            <a:pPr marL="1706563" indent="442913"/>
            <a:r>
              <a:rPr lang="ru-RU" b="1" dirty="0"/>
              <a:t>1) правоспособность;</a:t>
            </a:r>
          </a:p>
          <a:p>
            <a:pPr marL="1706563" indent="442913"/>
            <a:endParaRPr lang="ru-RU" dirty="0"/>
          </a:p>
          <a:p>
            <a:pPr marL="1706563" indent="442913"/>
            <a:r>
              <a:rPr lang="ru-RU" b="1" dirty="0"/>
              <a:t>2) дееспособность; </a:t>
            </a:r>
          </a:p>
          <a:p>
            <a:pPr marL="1706563" indent="442913"/>
            <a:endParaRPr lang="ru-RU" dirty="0"/>
          </a:p>
          <a:p>
            <a:pPr marL="1706563" indent="442913"/>
            <a:r>
              <a:rPr lang="ru-RU" b="1" dirty="0"/>
              <a:t>3) </a:t>
            </a:r>
            <a:r>
              <a:rPr lang="ru-RU" b="1" dirty="0" err="1"/>
              <a:t>деликтоспособность</a:t>
            </a:r>
            <a:r>
              <a:rPr lang="ru-RU" b="1" dirty="0"/>
              <a:t>.</a:t>
            </a:r>
            <a:endParaRPr lang="ru-RU" dirty="0"/>
          </a:p>
          <a:p>
            <a:pPr marL="0" indent="0">
              <a:buNone/>
            </a:pP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715436" cy="564360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b="1" dirty="0"/>
              <a:t>1. Понятие и  классификация </a:t>
            </a:r>
          </a:p>
          <a:p>
            <a:pPr algn="ctr">
              <a:buNone/>
            </a:pPr>
            <a:r>
              <a:rPr lang="ru-RU" b="1" dirty="0"/>
              <a:t>правовых отношений</a:t>
            </a:r>
            <a:endParaRPr lang="ru-RU" dirty="0"/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sz="3600" b="1" u="sng" dirty="0"/>
              <a:t>Правоотношение </a:t>
            </a:r>
            <a:r>
              <a:rPr lang="ru-RU" b="1" dirty="0"/>
              <a:t>– это </a:t>
            </a:r>
          </a:p>
          <a:p>
            <a:pPr marL="0" indent="0" algn="ctr">
              <a:buNone/>
            </a:pPr>
            <a:r>
              <a:rPr lang="ru-RU" b="1" dirty="0"/>
              <a:t>возникающая на основе правовых норм и </a:t>
            </a:r>
          </a:p>
          <a:p>
            <a:pPr marL="0" indent="0" algn="ctr">
              <a:buNone/>
            </a:pPr>
            <a:r>
              <a:rPr lang="ru-RU" b="1" dirty="0"/>
              <a:t>вследствие наступления определенных юридических фактов </a:t>
            </a:r>
          </a:p>
          <a:p>
            <a:pPr marL="0" indent="0" algn="ctr">
              <a:buNone/>
            </a:pPr>
            <a:r>
              <a:rPr lang="ru-RU" b="1" dirty="0"/>
              <a:t>связь субъектов права, </a:t>
            </a:r>
          </a:p>
          <a:p>
            <a:pPr marL="0" indent="0" algn="ctr">
              <a:buNone/>
            </a:pPr>
            <a:r>
              <a:rPr lang="ru-RU" b="1" dirty="0"/>
              <a:t>обладающих взаимными субъективными правами и обязанностями</a:t>
            </a:r>
            <a:r>
              <a:rPr lang="ru-RU" baseline="30000" dirty="0"/>
              <a:t>.</a:t>
            </a:r>
            <a:r>
              <a:rPr lang="ru-RU" dirty="0"/>
              <a:t> </a:t>
            </a:r>
          </a:p>
          <a:p>
            <a:pPr marL="0" indent="0" algn="ctr"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600200"/>
            <a:ext cx="8286808" cy="4525963"/>
          </a:xfrm>
        </p:spPr>
        <p:txBody>
          <a:bodyPr/>
          <a:lstStyle/>
          <a:p>
            <a:pPr algn="ctr"/>
            <a:r>
              <a:rPr lang="ru-RU" b="1" dirty="0"/>
              <a:t>Правоспособность физического лица </a:t>
            </a:r>
          </a:p>
          <a:p>
            <a:pPr indent="22225">
              <a:buNone/>
            </a:pPr>
            <a:r>
              <a:rPr lang="ru-RU" b="1" dirty="0"/>
              <a:t>–  это способность человека </a:t>
            </a:r>
            <a:r>
              <a:rPr lang="ru-RU" b="1" u="sng" dirty="0">
                <a:solidFill>
                  <a:srgbClr val="FF0000"/>
                </a:solidFill>
              </a:rPr>
              <a:t>иметь</a:t>
            </a:r>
            <a:r>
              <a:rPr lang="ru-RU" b="1" dirty="0"/>
              <a:t> юридические  права и обязанности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1600200"/>
            <a:ext cx="8143932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Правоспособность гражданина </a:t>
            </a:r>
          </a:p>
          <a:p>
            <a:pPr marL="0" indent="0">
              <a:buNone/>
            </a:pPr>
            <a:r>
              <a:rPr lang="ru-RU" b="1" dirty="0"/>
              <a:t>возникает в момент его рождения и </a:t>
            </a:r>
          </a:p>
          <a:p>
            <a:pPr marL="0" indent="0">
              <a:buNone/>
            </a:pPr>
            <a:r>
              <a:rPr lang="ru-RU" b="1" dirty="0"/>
              <a:t>прекращается смертью.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/>
          <a:lstStyle/>
          <a:p>
            <a:pPr algn="ctr">
              <a:buNone/>
            </a:pPr>
            <a:r>
              <a:rPr lang="ru-RU" b="1" dirty="0"/>
              <a:t>Виды правоспособности физического лица: </a:t>
            </a:r>
            <a:endParaRPr lang="ru-RU" dirty="0"/>
          </a:p>
          <a:p>
            <a:r>
              <a:rPr lang="ru-RU" b="1" dirty="0"/>
              <a:t>1) общая правоспособность;</a:t>
            </a:r>
            <a:endParaRPr lang="ru-RU" dirty="0"/>
          </a:p>
          <a:p>
            <a:r>
              <a:rPr lang="ru-RU" b="1" dirty="0"/>
              <a:t>2) отраслевая правоспособность;</a:t>
            </a:r>
            <a:endParaRPr lang="ru-RU" dirty="0"/>
          </a:p>
          <a:p>
            <a:r>
              <a:rPr lang="ru-RU" b="1" dirty="0"/>
              <a:t>3) специальная (профессиональная); </a:t>
            </a:r>
            <a:endParaRPr lang="ru-RU" dirty="0"/>
          </a:p>
          <a:p>
            <a:r>
              <a:rPr lang="ru-RU" b="1" dirty="0"/>
              <a:t>4) ограниченная правоспособность.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0"/>
            <a:ext cx="8643998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1) </a:t>
            </a:r>
            <a:r>
              <a:rPr lang="ru-RU" b="1" u="sng" dirty="0"/>
              <a:t>общая</a:t>
            </a:r>
          </a:p>
          <a:p>
            <a:pPr marL="0" indent="0" algn="ctr">
              <a:buNone/>
            </a:pPr>
            <a:r>
              <a:rPr lang="ru-RU" b="1" dirty="0"/>
              <a:t> правоспособность  физического лица – это</a:t>
            </a:r>
          </a:p>
          <a:p>
            <a:pPr marL="0" indent="0">
              <a:buNone/>
            </a:pPr>
            <a:r>
              <a:rPr lang="ru-RU" b="1" dirty="0"/>
              <a:t>способность человека  иметь конституционные права и обязанности, определяющие его общий правовой статус.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/>
              <a:t>Например: </a:t>
            </a:r>
          </a:p>
          <a:p>
            <a:r>
              <a:rPr lang="ru-RU" b="1" dirty="0"/>
              <a:t>а) </a:t>
            </a:r>
            <a:r>
              <a:rPr lang="ru-RU" b="1" u="sng" dirty="0"/>
              <a:t>каждый гражданин </a:t>
            </a:r>
            <a:r>
              <a:rPr lang="ru-RU" b="1" dirty="0"/>
              <a:t>Российской Федерации </a:t>
            </a:r>
            <a:r>
              <a:rPr lang="ru-RU" b="1" u="sng" dirty="0"/>
              <a:t>обладает</a:t>
            </a:r>
            <a:r>
              <a:rPr lang="ru-RU" b="1" dirty="0"/>
              <a:t> на ее территории </a:t>
            </a:r>
            <a:r>
              <a:rPr lang="ru-RU" b="1" u="sng" dirty="0"/>
              <a:t>всеми правами и свободами и несет равные обязанности</a:t>
            </a:r>
            <a:r>
              <a:rPr lang="ru-RU" b="1" dirty="0"/>
              <a:t>, предусмотренные Конституцией Российской Федерации (ч. 2 ст. 6 Конституции РФ);</a:t>
            </a:r>
          </a:p>
          <a:p>
            <a:r>
              <a:rPr lang="ru-RU" b="1" dirty="0"/>
              <a:t>б) </a:t>
            </a:r>
            <a:r>
              <a:rPr lang="ru-RU" b="1" u="sng" dirty="0"/>
              <a:t>право</a:t>
            </a:r>
            <a:r>
              <a:rPr lang="ru-RU" b="1" dirty="0"/>
              <a:t> каждого человека </a:t>
            </a:r>
            <a:r>
              <a:rPr lang="ru-RU" b="1" u="sng" dirty="0"/>
              <a:t>на жизнь </a:t>
            </a:r>
            <a:r>
              <a:rPr lang="ru-RU" b="1" dirty="0"/>
              <a:t>(ч. 1 ст. 20 Конституции РФ);</a:t>
            </a:r>
          </a:p>
          <a:p>
            <a:r>
              <a:rPr lang="ru-RU" b="1" dirty="0"/>
              <a:t>в) </a:t>
            </a:r>
            <a:r>
              <a:rPr lang="ru-RU" b="1" u="sng" dirty="0"/>
              <a:t>право</a:t>
            </a:r>
            <a:r>
              <a:rPr lang="ru-RU" b="1" dirty="0"/>
              <a:t> каждого человека </a:t>
            </a:r>
            <a:r>
              <a:rPr lang="ru-RU" b="1" u="sng" dirty="0"/>
              <a:t>на свободу и личную неприкосновенность </a:t>
            </a:r>
            <a:r>
              <a:rPr lang="ru-RU" b="1" dirty="0"/>
              <a:t>(ч. 1 ст. 22 Конституции РФ);</a:t>
            </a:r>
          </a:p>
          <a:p>
            <a:r>
              <a:rPr lang="ru-RU" b="1" dirty="0"/>
              <a:t>г) </a:t>
            </a:r>
            <a:r>
              <a:rPr lang="ru-RU" b="1" u="sng" dirty="0"/>
              <a:t>право</a:t>
            </a:r>
            <a:r>
              <a:rPr lang="ru-RU" b="1" dirty="0"/>
              <a:t> каждого человека </a:t>
            </a:r>
            <a:r>
              <a:rPr lang="ru-RU" b="1" u="sng" dirty="0"/>
              <a:t>на неприкосновенность частной жизни, личную и семейную тайну, защиту своей чести и доброго имени</a:t>
            </a:r>
            <a:r>
              <a:rPr lang="ru-RU" b="1" dirty="0"/>
              <a:t> (ст. 23 Конституции РФ);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357982"/>
          </a:xfrm>
        </p:spPr>
        <p:txBody>
          <a:bodyPr>
            <a:normAutofit fontScale="92500" lnSpcReduction="10000"/>
          </a:bodyPr>
          <a:lstStyle/>
          <a:p>
            <a:r>
              <a:rPr lang="ru-RU" b="1" dirty="0" err="1"/>
              <a:t>д</a:t>
            </a:r>
            <a:r>
              <a:rPr lang="ru-RU" b="1" dirty="0"/>
              <a:t>) граждане </a:t>
            </a:r>
            <a:r>
              <a:rPr lang="ru-RU" b="1" u="sng" dirty="0"/>
              <a:t>обязаны соблюдать </a:t>
            </a:r>
            <a:r>
              <a:rPr lang="ru-RU" b="1" dirty="0"/>
              <a:t>Конституцию Российской Федерации и законы (ч. 2 ст. 15 Конституции РФ);</a:t>
            </a:r>
          </a:p>
          <a:p>
            <a:r>
              <a:rPr lang="ru-RU" b="1" dirty="0"/>
              <a:t>е) каждый человека </a:t>
            </a:r>
            <a:r>
              <a:rPr lang="ru-RU" b="1" u="sng" dirty="0"/>
              <a:t>обязан заботиться </a:t>
            </a:r>
            <a:r>
              <a:rPr lang="ru-RU" b="1" dirty="0"/>
              <a:t>о сохранении исторического и культурного наследия, беречь памятники истории и культуры (ч. 3 ст. 44 Конституции РФ);</a:t>
            </a:r>
          </a:p>
          <a:p>
            <a:r>
              <a:rPr lang="ru-RU" b="1" dirty="0"/>
              <a:t>ж) каждый человек </a:t>
            </a:r>
            <a:r>
              <a:rPr lang="ru-RU" b="1" u="sng" dirty="0"/>
              <a:t>обязан платить </a:t>
            </a:r>
            <a:r>
              <a:rPr lang="ru-RU" b="1" dirty="0"/>
              <a:t>законно установленные налоги и сборы (ст. 57 Конституции РФ);</a:t>
            </a:r>
          </a:p>
          <a:p>
            <a:r>
              <a:rPr lang="ru-RU" b="1" dirty="0" err="1"/>
              <a:t>з</a:t>
            </a:r>
            <a:r>
              <a:rPr lang="ru-RU" b="1" dirty="0"/>
              <a:t>) каждый человек </a:t>
            </a:r>
            <a:r>
              <a:rPr lang="ru-RU" b="1" u="sng" dirty="0"/>
              <a:t>обязан сохранять </a:t>
            </a:r>
            <a:r>
              <a:rPr lang="ru-RU" b="1" dirty="0"/>
              <a:t>природу и окружающую среду, бережно относиться к природным богатствам (статья 58 Конституции РФ).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2) </a:t>
            </a:r>
            <a:r>
              <a:rPr lang="ru-RU" b="1" u="sng" dirty="0"/>
              <a:t>отраслевая</a:t>
            </a:r>
            <a:r>
              <a:rPr lang="ru-RU" b="1" dirty="0"/>
              <a:t> </a:t>
            </a:r>
          </a:p>
          <a:p>
            <a:pPr marL="0" indent="0" algn="ctr">
              <a:buNone/>
            </a:pPr>
            <a:r>
              <a:rPr lang="ru-RU" b="1" dirty="0"/>
              <a:t>правоспособность физического лица – это </a:t>
            </a:r>
          </a:p>
          <a:p>
            <a:pPr marL="0" indent="0">
              <a:buNone/>
            </a:pPr>
            <a:r>
              <a:rPr lang="ru-RU" b="1" dirty="0"/>
              <a:t>способность человека  иметь права и обязанности, предусмотренные нормативными правовыми актами, регламентирующие отношения определенного рода (вида).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357982"/>
          </a:xfrm>
        </p:spPr>
        <p:txBody>
          <a:bodyPr>
            <a:normAutofit fontScale="92500"/>
          </a:bodyPr>
          <a:lstStyle/>
          <a:p>
            <a:pPr algn="ctr">
              <a:buNone/>
            </a:pPr>
            <a:r>
              <a:rPr lang="ru-RU" b="1" dirty="0"/>
              <a:t>Например: </a:t>
            </a:r>
          </a:p>
          <a:p>
            <a:r>
              <a:rPr lang="ru-RU" b="1" dirty="0"/>
              <a:t>права и обязанности должника и кредитора в гражданском праве;</a:t>
            </a:r>
          </a:p>
          <a:p>
            <a:r>
              <a:rPr lang="ru-RU" b="1" dirty="0"/>
              <a:t>права и обязанности работника и работодателя в трудовом праве;</a:t>
            </a:r>
          </a:p>
          <a:p>
            <a:r>
              <a:rPr lang="ru-RU" b="1" dirty="0"/>
              <a:t>права и обязанности супругов или родителей в семейном праве;</a:t>
            </a:r>
            <a:endParaRPr lang="ru-RU" dirty="0"/>
          </a:p>
          <a:p>
            <a:r>
              <a:rPr lang="ru-RU" b="1" dirty="0"/>
              <a:t>права и обязанности сторон в земельном праве;</a:t>
            </a:r>
            <a:endParaRPr lang="ru-RU" dirty="0"/>
          </a:p>
          <a:p>
            <a:r>
              <a:rPr lang="ru-RU" b="1" dirty="0"/>
              <a:t>права и обязанности субъектов в жилищном праве;</a:t>
            </a:r>
            <a:endParaRPr lang="ru-RU" dirty="0"/>
          </a:p>
          <a:p>
            <a:r>
              <a:rPr lang="ru-RU" b="1" dirty="0"/>
              <a:t>права и обязанности субъектов в административном праве.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757758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3) </a:t>
            </a:r>
            <a:r>
              <a:rPr lang="ru-RU" b="1" u="sng" dirty="0"/>
              <a:t>специальная</a:t>
            </a:r>
            <a:r>
              <a:rPr lang="ru-RU" b="1" dirty="0"/>
              <a:t> (профессиональная) </a:t>
            </a:r>
          </a:p>
          <a:p>
            <a:pPr marL="0" indent="0" algn="ctr">
              <a:buNone/>
            </a:pPr>
            <a:r>
              <a:rPr lang="ru-RU" b="1" dirty="0"/>
              <a:t>правоспособность физического лица – это </a:t>
            </a:r>
          </a:p>
          <a:p>
            <a:pPr marL="0" indent="0">
              <a:buNone/>
            </a:pPr>
            <a:r>
              <a:rPr lang="ru-RU" b="1" dirty="0"/>
              <a:t>способность человека  иметь права и обязанности, определяемые видом деятельности </a:t>
            </a:r>
            <a:r>
              <a:rPr lang="ru-RU" b="1"/>
              <a:t>или занимаемым </a:t>
            </a:r>
            <a:r>
              <a:rPr lang="ru-RU" b="1" dirty="0"/>
              <a:t>должностным положением (статусом).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857232"/>
            <a:ext cx="8715436" cy="571504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/>
              <a:t>Например: </a:t>
            </a:r>
          </a:p>
          <a:p>
            <a:r>
              <a:rPr lang="ru-RU" b="1" dirty="0"/>
              <a:t>статус, права и обязанности президента государства;</a:t>
            </a:r>
          </a:p>
          <a:p>
            <a:r>
              <a:rPr lang="ru-RU" b="1" dirty="0"/>
              <a:t>статус, права и обязанности следователя, прокурора, судьи; </a:t>
            </a:r>
          </a:p>
          <a:p>
            <a:r>
              <a:rPr lang="ru-RU" b="1" dirty="0"/>
              <a:t>статус, права и обязанности военнослужащего;</a:t>
            </a:r>
          </a:p>
          <a:p>
            <a:r>
              <a:rPr lang="ru-RU" b="1" dirty="0"/>
              <a:t>статус, права и обязанности адвоката;</a:t>
            </a:r>
          </a:p>
          <a:p>
            <a:r>
              <a:rPr lang="ru-RU" b="1" dirty="0"/>
              <a:t>статус, права и обязанности работника (сотрудника) организации.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2151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b="1" u="sng" dirty="0"/>
              <a:t>Правовое отношение </a:t>
            </a:r>
            <a:r>
              <a:rPr lang="ru-RU" sz="4000" b="1" dirty="0"/>
              <a:t>– это </a:t>
            </a:r>
          </a:p>
          <a:p>
            <a:pPr marL="0" indent="0" algn="ctr">
              <a:buNone/>
            </a:pPr>
            <a:r>
              <a:rPr lang="ru-RU" sz="4000" b="1" dirty="0"/>
              <a:t>возникающая на основе норм права </a:t>
            </a:r>
          </a:p>
          <a:p>
            <a:pPr marL="0" indent="0" algn="ctr">
              <a:buNone/>
            </a:pPr>
            <a:r>
              <a:rPr lang="ru-RU" sz="4000" b="1" dirty="0"/>
              <a:t>общественная связь, </a:t>
            </a:r>
          </a:p>
          <a:p>
            <a:pPr marL="0" indent="0" algn="ctr">
              <a:buNone/>
            </a:pPr>
            <a:r>
              <a:rPr lang="ru-RU" sz="4000" b="1" dirty="0"/>
              <a:t>участники которой имеют субъективные права и юридические обязанности, </a:t>
            </a:r>
          </a:p>
          <a:p>
            <a:pPr marL="0" indent="0" algn="ctr">
              <a:buNone/>
            </a:pPr>
            <a:r>
              <a:rPr lang="ru-RU" sz="4000" b="1" dirty="0"/>
              <a:t>обеспеченные государством</a:t>
            </a:r>
            <a:r>
              <a:rPr lang="ru-RU" sz="4000" dirty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pPr marL="0" indent="0" algn="ctr">
              <a:buNone/>
            </a:pPr>
            <a:r>
              <a:rPr lang="ru-RU" b="1" dirty="0"/>
              <a:t>4) </a:t>
            </a:r>
            <a:r>
              <a:rPr lang="ru-RU" b="1" u="sng" dirty="0"/>
              <a:t>ограниченная</a:t>
            </a:r>
            <a:r>
              <a:rPr lang="ru-RU" b="1" dirty="0"/>
              <a:t> </a:t>
            </a:r>
          </a:p>
          <a:p>
            <a:pPr marL="0" indent="0" algn="ctr">
              <a:buNone/>
            </a:pPr>
            <a:r>
              <a:rPr lang="ru-RU" b="1" dirty="0"/>
              <a:t>правоспособность физического лица – это </a:t>
            </a:r>
          </a:p>
          <a:p>
            <a:pPr marL="0" indent="0">
              <a:buNone/>
            </a:pPr>
            <a:r>
              <a:rPr lang="ru-RU" b="1" dirty="0"/>
              <a:t>ограничение возможности человека иметь юридические права и обязанности на основании требований закона.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/>
              <a:t>Правоспособность физических лиц может быть ограничена:</a:t>
            </a:r>
            <a:endParaRPr lang="ru-RU" dirty="0"/>
          </a:p>
          <a:p>
            <a:pPr marL="0" indent="0"/>
            <a:r>
              <a:rPr lang="ru-RU" b="1" dirty="0"/>
              <a:t> а) при введении чрезвычайного положения </a:t>
            </a:r>
            <a:r>
              <a:rPr lang="ru-RU" dirty="0"/>
              <a:t>(ст. 56 Конституции РФ, </a:t>
            </a:r>
            <a:r>
              <a:rPr lang="ru-RU" dirty="0" err="1"/>
              <a:t>ФКЗ</a:t>
            </a:r>
            <a:r>
              <a:rPr lang="ru-RU" dirty="0"/>
              <a:t> РФ от 30.05.2001 г. «О чрезвычайном положении»). </a:t>
            </a:r>
          </a:p>
          <a:p>
            <a:pPr marL="90488" indent="-90488"/>
            <a:r>
              <a:rPr lang="ru-RU" b="1" dirty="0"/>
              <a:t> б) признанные судом недееспособными, а также содержащиеся в местах лишения свободы по приговору суда</a:t>
            </a:r>
            <a:endParaRPr lang="ru-RU" dirty="0"/>
          </a:p>
          <a:p>
            <a:pPr marL="0" indent="0">
              <a:buNone/>
            </a:pPr>
            <a:r>
              <a:rPr lang="ru-RU" sz="2400" dirty="0"/>
              <a:t>не имеют права избирать и быть избранными граждане, признанные судом недееспособными, а также содержащиеся в местах лишения свободы по приговору суда (часть 3 ст. 32 Конституции РФ),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715436" cy="6286544"/>
          </a:xfrm>
        </p:spPr>
        <p:txBody>
          <a:bodyPr>
            <a:normAutofit fontScale="92500" lnSpcReduction="10000"/>
          </a:bodyPr>
          <a:lstStyle/>
          <a:p>
            <a:pPr marL="0" indent="0"/>
            <a:r>
              <a:rPr lang="ru-RU" b="1" dirty="0"/>
              <a:t>   в) </a:t>
            </a:r>
            <a:r>
              <a:rPr lang="ru-RU" b="1" dirty="0" err="1"/>
              <a:t>в</a:t>
            </a:r>
            <a:r>
              <a:rPr lang="ru-RU" b="1" dirty="0"/>
              <a:t> целях защиты основ конституционного строя, нравственности, здоровья, прав и законных интересов других лиц, обеспечения обороны страны и безопасности государства </a:t>
            </a:r>
            <a:r>
              <a:rPr lang="ru-RU" sz="2600" dirty="0"/>
              <a:t>(часть 3 статья 55 Конституции РФ),</a:t>
            </a:r>
          </a:p>
          <a:p>
            <a:r>
              <a:rPr lang="ru-RU" b="1" dirty="0"/>
              <a:t>г) лишение родительских прав, если родители: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уклоняются от выполнения обязанностей родителей, в том числе при злостном уклонении от уплаты алиментов </a:t>
            </a:r>
            <a:r>
              <a:rPr lang="ru-RU" sz="2600" dirty="0"/>
              <a:t>(статья 69 Семейного кодекса РФ);</a:t>
            </a:r>
          </a:p>
          <a:p>
            <a:pPr marL="0" indent="0"/>
            <a:r>
              <a:rPr lang="ru-RU" b="1" dirty="0"/>
              <a:t>   </a:t>
            </a:r>
            <a:r>
              <a:rPr lang="ru-RU" b="1" dirty="0" err="1"/>
              <a:t>д</a:t>
            </a:r>
            <a:r>
              <a:rPr lang="ru-RU" b="1" dirty="0"/>
              <a:t>) ограничения выполнения отдельных видов профессиональной деятельности и деятельности, связанной с источником повышенной опасности</a:t>
            </a:r>
            <a:endParaRPr lang="ru-RU" dirty="0"/>
          </a:p>
          <a:p>
            <a:r>
              <a:rPr lang="ru-RU" b="1" dirty="0"/>
              <a:t>е) ограничения, связанные с приобретением оружия.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b="1" dirty="0"/>
              <a:t>Не подлежат ограничению права и свободы:</a:t>
            </a:r>
          </a:p>
          <a:p>
            <a:pPr>
              <a:buNone/>
            </a:pPr>
            <a:r>
              <a:rPr lang="ru-RU" b="1" dirty="0"/>
              <a:t>1) право на жизнь; 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2) право на неприкосновенность частной жизни, личную и семейную тайну, защиту своей чести и доброго имени;</a:t>
            </a:r>
          </a:p>
          <a:p>
            <a:pPr marL="0" indent="0">
              <a:buNone/>
            </a:pPr>
            <a:r>
              <a:rPr lang="ru-RU" b="1" dirty="0"/>
              <a:t>3) гарантии свободы совести, свободы вероисповедания;</a:t>
            </a:r>
          </a:p>
          <a:p>
            <a:pPr>
              <a:buNone/>
            </a:pPr>
            <a:r>
              <a:rPr lang="ru-RU" b="1" dirty="0"/>
              <a:t>4) право на жилище;</a:t>
            </a:r>
            <a:endParaRPr lang="ru-RU" dirty="0"/>
          </a:p>
          <a:p>
            <a:pPr>
              <a:buNone/>
            </a:pPr>
            <a:r>
              <a:rPr lang="ru-RU" b="1" dirty="0"/>
              <a:t>5) право на судебную защиту;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6) право на возмещение государством вреда, причиненного незаконными действиями (или бездействием) органов государственной власти или их должностных лиц).</a:t>
            </a:r>
            <a:endParaRPr lang="ru-RU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pPr algn="ctr"/>
            <a:r>
              <a:rPr lang="ru-RU" b="1" dirty="0"/>
              <a:t>Дееспособность физического лица – это</a:t>
            </a:r>
          </a:p>
          <a:p>
            <a:pPr marL="0" indent="0" algn="just">
              <a:buNone/>
            </a:pPr>
            <a:r>
              <a:rPr lang="ru-RU" b="1" dirty="0"/>
              <a:t>способность человека </a:t>
            </a:r>
            <a:r>
              <a:rPr lang="ru-RU" b="1" u="sng" dirty="0">
                <a:solidFill>
                  <a:srgbClr val="FF0000"/>
                </a:solidFill>
              </a:rPr>
              <a:t>лично своими действиями реализовывать</a:t>
            </a:r>
            <a:r>
              <a:rPr lang="ru-RU" b="1" dirty="0"/>
              <a:t> юридические права и обязанности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500042"/>
            <a:ext cx="8715436" cy="6000792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Дееспособность физического лица зависит:</a:t>
            </a:r>
          </a:p>
          <a:p>
            <a:pPr marL="514350" indent="-514350">
              <a:buAutoNum type="arabicParenR"/>
            </a:pPr>
            <a:r>
              <a:rPr lang="ru-RU" b="1" dirty="0"/>
              <a:t>от возраста </a:t>
            </a:r>
          </a:p>
          <a:p>
            <a:pPr marL="514350" indent="-514350" algn="ctr">
              <a:buNone/>
            </a:pPr>
            <a:r>
              <a:rPr lang="ru-RU" b="1" dirty="0"/>
              <a:t>и </a:t>
            </a:r>
          </a:p>
          <a:p>
            <a:pPr>
              <a:buNone/>
            </a:pPr>
            <a:r>
              <a:rPr lang="ru-RU" b="1" dirty="0"/>
              <a:t>2) от психического состояния здоровья (вменяемости): </a:t>
            </a:r>
          </a:p>
          <a:p>
            <a:pPr>
              <a:buNone/>
            </a:pPr>
            <a:r>
              <a:rPr lang="ru-RU" b="1" dirty="0"/>
              <a:t>а) способность человека  отдавать отчет своим деяниям </a:t>
            </a:r>
          </a:p>
          <a:p>
            <a:pPr algn="ctr">
              <a:buNone/>
            </a:pPr>
            <a:r>
              <a:rPr lang="ru-RU" b="1" dirty="0"/>
              <a:t>и  </a:t>
            </a:r>
          </a:p>
          <a:p>
            <a:pPr>
              <a:buNone/>
            </a:pPr>
            <a:r>
              <a:rPr lang="ru-RU" b="1" dirty="0"/>
              <a:t>б) способность  человека  руководить своими деяниями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428604"/>
            <a:ext cx="8858312" cy="614366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/>
              <a:t>Виды дееспособности физического лица:</a:t>
            </a:r>
          </a:p>
          <a:p>
            <a:pPr algn="ctr">
              <a:buNone/>
            </a:pPr>
            <a:endParaRPr lang="ru-RU" dirty="0"/>
          </a:p>
          <a:p>
            <a:r>
              <a:rPr lang="ru-RU" b="1" dirty="0"/>
              <a:t>1) </a:t>
            </a:r>
            <a:r>
              <a:rPr lang="ru-RU" b="1" u="sng" dirty="0"/>
              <a:t>полная</a:t>
            </a:r>
            <a:r>
              <a:rPr lang="ru-RU" b="1" dirty="0"/>
              <a:t> дееспособность физического лица с 18 лет (ст. 21, 27 ГК РФ);</a:t>
            </a:r>
            <a:endParaRPr lang="ru-RU" dirty="0"/>
          </a:p>
          <a:p>
            <a:r>
              <a:rPr lang="ru-RU" b="1" dirty="0"/>
              <a:t>2) </a:t>
            </a:r>
            <a:r>
              <a:rPr lang="ru-RU" b="1" u="sng" dirty="0"/>
              <a:t>частичная</a:t>
            </a:r>
            <a:r>
              <a:rPr lang="ru-RU" b="1" dirty="0"/>
              <a:t> дееспособность физического лица (ст. 26, 28 ГК РФ);</a:t>
            </a:r>
          </a:p>
          <a:p>
            <a:r>
              <a:rPr lang="ru-RU" b="1" dirty="0"/>
              <a:t>3) неполная дееспособность физического лица (ст. 26, 28 ГК РФ);</a:t>
            </a:r>
            <a:endParaRPr lang="ru-RU" dirty="0"/>
          </a:p>
          <a:p>
            <a:r>
              <a:rPr lang="ru-RU" b="1" dirty="0"/>
              <a:t>4) </a:t>
            </a:r>
            <a:r>
              <a:rPr lang="ru-RU" b="1" u="sng" dirty="0"/>
              <a:t>ограниченная</a:t>
            </a:r>
            <a:r>
              <a:rPr lang="ru-RU" b="1" dirty="0"/>
              <a:t> дееспособность физического лица (ст. 22, 29, 30 ГК РФ).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357982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1) </a:t>
            </a:r>
            <a:r>
              <a:rPr lang="ru-RU" b="1" u="sng" dirty="0"/>
              <a:t>полная </a:t>
            </a:r>
          </a:p>
          <a:p>
            <a:pPr algn="ctr">
              <a:buNone/>
            </a:pPr>
            <a:r>
              <a:rPr lang="ru-RU" b="1" dirty="0"/>
              <a:t>дееспособность физического лица – это </a:t>
            </a:r>
          </a:p>
          <a:p>
            <a:pPr marL="0" indent="0" algn="just">
              <a:buNone/>
            </a:pPr>
            <a:r>
              <a:rPr lang="ru-RU" b="1" u="sng" dirty="0"/>
              <a:t>способность</a:t>
            </a:r>
            <a:r>
              <a:rPr lang="ru-RU" b="1" dirty="0"/>
              <a:t> человека лично своими действиями </a:t>
            </a:r>
            <a:r>
              <a:rPr lang="ru-RU" b="1" u="sng" dirty="0"/>
              <a:t>реализовывать права и обязанности в полном объеме</a:t>
            </a:r>
            <a:r>
              <a:rPr lang="ru-RU" b="1" dirty="0"/>
              <a:t>.</a:t>
            </a:r>
          </a:p>
          <a:p>
            <a:pPr marL="0" indent="0" algn="just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b="1" dirty="0"/>
              <a:t>Этот вид дееспособности зависит от возраста человека и психического состояния его здоровья.</a:t>
            </a:r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715436" cy="628654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dirty="0"/>
              <a:t>Например:</a:t>
            </a:r>
          </a:p>
          <a:p>
            <a:r>
              <a:rPr lang="ru-RU" b="1" dirty="0"/>
              <a:t>1) гражданин Российской Федерации может самостоятельно осуществлять в полном объеме свои права и обязанности с 18 лет;</a:t>
            </a:r>
            <a:endParaRPr lang="ru-RU" dirty="0"/>
          </a:p>
          <a:p>
            <a:pPr>
              <a:buNone/>
            </a:pPr>
            <a:r>
              <a:rPr lang="ru-RU" sz="1700" dirty="0"/>
              <a:t>(статья 60 Конституции России);</a:t>
            </a:r>
          </a:p>
          <a:p>
            <a:r>
              <a:rPr lang="ru-RU" b="1" dirty="0"/>
              <a:t>2) способность гражданина своими действиями приобретать и осуществлять гражданские права, создавать для себя гражданские обязанности и исполнять их (гражданская дееспособность) возникает в полном объеме с наступлением совершеннолетия, то есть по достижении восемнадцатилетнего возраста;</a:t>
            </a:r>
          </a:p>
          <a:p>
            <a:pPr marL="0" indent="0">
              <a:buNone/>
            </a:pPr>
            <a:r>
              <a:rPr lang="ru-RU" sz="1700" dirty="0"/>
              <a:t>(пункт 1 статья 21 Гражданского кодекса РФ - дееспособность гражданина).</a:t>
            </a:r>
            <a:endParaRPr lang="ru-RU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52"/>
            <a:ext cx="8858312" cy="6572296"/>
          </a:xfrm>
        </p:spPr>
        <p:txBody>
          <a:bodyPr>
            <a:normAutofit/>
          </a:bodyPr>
          <a:lstStyle/>
          <a:p>
            <a:r>
              <a:rPr lang="ru-RU" b="1" dirty="0"/>
              <a:t>3) несовершеннолетний, достигший шестнадцати лет, может быть объявлен полностью дееспособным, если: </a:t>
            </a:r>
          </a:p>
          <a:p>
            <a:r>
              <a:rPr lang="ru-RU" b="1" dirty="0"/>
              <a:t>он работает по трудовому договору, </a:t>
            </a:r>
          </a:p>
          <a:p>
            <a:pPr algn="ctr">
              <a:buNone/>
            </a:pPr>
            <a:r>
              <a:rPr lang="ru-RU" b="1" dirty="0"/>
              <a:t>или </a:t>
            </a:r>
          </a:p>
          <a:p>
            <a:r>
              <a:rPr lang="ru-RU" b="1" dirty="0"/>
              <a:t>с согласия родителей, усыновителей или попечителя занимается предпринимательской деятельностью.</a:t>
            </a:r>
          </a:p>
          <a:p>
            <a:pPr>
              <a:buNone/>
            </a:pPr>
            <a:r>
              <a:rPr lang="ru-RU" sz="2200" dirty="0"/>
              <a:t>Статья 27 Гражданского кодекса РФ (эмансипация)</a:t>
            </a:r>
          </a:p>
          <a:p>
            <a:r>
              <a:rPr lang="ru-RU" sz="1500" dirty="0"/>
              <a:t>Объявление несовершеннолетнего полностью дееспособным (эмансипация) производится по решению органа опеки и попечительства - с согласия обоих родителей, усыновителей или попечителя либо при отсутствии такого согласия - по решению суда.</a:t>
            </a:r>
          </a:p>
          <a:p>
            <a:r>
              <a:rPr lang="ru-RU" sz="1500" dirty="0"/>
              <a:t>Родители, усыновители и попечитель не несут ответственности по обязательствам эмансипированного несовершеннолетнего, в частности по обязательствам, возникшим вследствие причинения им вреда.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28654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/>
              <a:t>Особенности правового отношения:</a:t>
            </a:r>
            <a:endParaRPr lang="ru-RU" dirty="0"/>
          </a:p>
          <a:p>
            <a:r>
              <a:rPr lang="ru-RU" b="1" dirty="0"/>
              <a:t>правоотношение – это деяния (действия или бездействия) между людьми, не может быть отношений между человеком и предметом, вещью;</a:t>
            </a:r>
            <a:endParaRPr lang="ru-RU" dirty="0"/>
          </a:p>
          <a:p>
            <a:r>
              <a:rPr lang="ru-RU" b="1" dirty="0"/>
              <a:t>правоотношение – это деяния, которые основываются на нормах права и реализуют их;</a:t>
            </a:r>
            <a:endParaRPr lang="ru-RU" dirty="0"/>
          </a:p>
          <a:p>
            <a:r>
              <a:rPr lang="ru-RU" b="1" dirty="0"/>
              <a:t>правоотношение – это взаимные деяния субъектов, зависимость которых определяется юридическими правами и обязанностями.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A8400CD-A3D7-49A9-8D24-C2FBAF0C3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7ED1ED7A-6417-4A35-877E-7CA66CFA29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Дееспособность ранее 18 лет может наступить также в случае вступления в брак:</a:t>
            </a:r>
          </a:p>
          <a:p>
            <a:r>
              <a:rPr lang="ru-RU" dirty="0"/>
              <a:t>С 16 лет – при наличии уважительной причины, согласия законных представителей и снижения брачного возраста органами опеки и попечительства (на всей территории РФ)</a:t>
            </a:r>
          </a:p>
          <a:p>
            <a:r>
              <a:rPr lang="ru-RU" dirty="0"/>
              <a:t>С 14 лет – в случае принятия закона о снижении брачного возраста в субъекте РФ</a:t>
            </a:r>
          </a:p>
        </p:txBody>
      </p:sp>
    </p:spTree>
    <p:extLst>
      <p:ext uri="{BB962C8B-B14F-4D97-AF65-F5344CB8AC3E}">
        <p14:creationId xmlns:p14="http://schemas.microsoft.com/office/powerpoint/2010/main" val="2612821438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6429420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2) </a:t>
            </a:r>
            <a:r>
              <a:rPr lang="ru-RU" b="1" u="sng" dirty="0"/>
              <a:t>частичная  </a:t>
            </a:r>
          </a:p>
          <a:p>
            <a:pPr algn="ctr">
              <a:buNone/>
            </a:pPr>
            <a:r>
              <a:rPr lang="ru-RU" b="1" dirty="0"/>
              <a:t>дееспособность физического лица – это </a:t>
            </a:r>
          </a:p>
          <a:p>
            <a:pPr marL="0" indent="0" algn="just">
              <a:buNone/>
            </a:pPr>
            <a:r>
              <a:rPr lang="ru-RU" b="1" u="sng" dirty="0"/>
              <a:t>способность</a:t>
            </a:r>
            <a:r>
              <a:rPr lang="ru-RU" b="1" dirty="0"/>
              <a:t> человека лично своими действиями </a:t>
            </a:r>
            <a:r>
              <a:rPr lang="ru-RU" b="1" u="sng" dirty="0"/>
              <a:t>реализовывать</a:t>
            </a:r>
            <a:r>
              <a:rPr lang="ru-RU" b="1" dirty="0"/>
              <a:t>  установленную законом определенную </a:t>
            </a:r>
            <a:r>
              <a:rPr lang="ru-RU" b="1" u="sng" dirty="0"/>
              <a:t>часть юридических прав и обязанностей</a:t>
            </a:r>
            <a:r>
              <a:rPr lang="ru-RU" b="1" dirty="0"/>
              <a:t>.</a:t>
            </a:r>
          </a:p>
          <a:p>
            <a:pPr marL="0" indent="0" algn="just">
              <a:buNone/>
            </a:pPr>
            <a:r>
              <a:rPr lang="ru-RU" b="1" dirty="0"/>
              <a:t>Этот вид дееспособности определяется возрастом физических лиц, которые подразделяются на:</a:t>
            </a:r>
          </a:p>
          <a:p>
            <a:pPr algn="just"/>
            <a:r>
              <a:rPr lang="ru-RU" b="1" dirty="0"/>
              <a:t>а) малолетних (от 6 до 14 лет);</a:t>
            </a:r>
          </a:p>
          <a:p>
            <a:pPr algn="just"/>
            <a:r>
              <a:rPr lang="ru-RU" b="1" dirty="0"/>
              <a:t>б) несовершеннолетних (от 14 до 18 лет).</a:t>
            </a:r>
          </a:p>
          <a:p>
            <a:pPr algn="just">
              <a:buNone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1900" dirty="0"/>
              <a:t>Статья 28 Гражданского кодекса РФ. Дееспособность малолетних</a:t>
            </a:r>
          </a:p>
          <a:p>
            <a:pPr marL="0" indent="0" algn="just">
              <a:buNone/>
            </a:pPr>
            <a:r>
              <a:rPr lang="ru-RU" b="1" dirty="0"/>
              <a:t>а)</a:t>
            </a:r>
            <a:r>
              <a:rPr lang="ru-RU" b="1" u="sng" dirty="0"/>
              <a:t>малолетние в возрасте от шести до четырнадцати лет</a:t>
            </a:r>
            <a:r>
              <a:rPr lang="ru-RU" b="1" dirty="0"/>
              <a:t> вправе самостоятельно совершать:</a:t>
            </a:r>
          </a:p>
          <a:p>
            <a:r>
              <a:rPr lang="ru-RU" b="1" dirty="0"/>
              <a:t>1) мелкие бытовые сделки;</a:t>
            </a:r>
          </a:p>
          <a:p>
            <a:r>
              <a:rPr lang="ru-RU" b="1" dirty="0"/>
              <a:t>2) сделки, направленные на безвозмездное получение выгоды, не требующие нотариального удостоверения либо государственной регистрации;</a:t>
            </a:r>
          </a:p>
          <a:p>
            <a:r>
              <a:rPr lang="ru-RU" b="1" dirty="0"/>
              <a:t>3) сделки по распоряжению средствами, предоставленными законным представителем или с согласия последнего третьим лицом для определенной цели или для свободного распоряжения.</a:t>
            </a:r>
          </a:p>
          <a:p>
            <a:pPr marL="0" indent="0">
              <a:buNone/>
            </a:pPr>
            <a:r>
              <a:rPr lang="ru-RU" sz="1900" dirty="0"/>
              <a:t>Имущественную ответственность по сделкам малолетнего, в том числе по сделкам, совершенным им самостоятельно, несут его родители, усыновители или опекуны, если не докажут, что обязательство было нарушено не по их вине. Эти лица в соответствии с законом также отвечают за вред, причиненный малолетними.</a:t>
            </a:r>
            <a:endParaRPr lang="ru-RU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52"/>
            <a:ext cx="8858312" cy="65008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/>
              <a:t>Часть 2 статьи 26 Гражданского кодекса РФ. </a:t>
            </a:r>
          </a:p>
          <a:p>
            <a:pPr marL="0" indent="0">
              <a:buNone/>
            </a:pPr>
            <a:r>
              <a:rPr lang="ru-RU" b="1" dirty="0"/>
              <a:t>б) </a:t>
            </a:r>
            <a:r>
              <a:rPr lang="ru-RU" b="1" u="sng" dirty="0"/>
              <a:t>несовершеннолетние в возрасте от четырнадцати до восемнадцати л</a:t>
            </a:r>
            <a:r>
              <a:rPr lang="ru-RU" b="1" dirty="0"/>
              <a:t>ет вправе самостоятельно, без согласия родителей, усыновителей и попечителя:</a:t>
            </a:r>
          </a:p>
          <a:p>
            <a:r>
              <a:rPr lang="ru-RU" b="1" dirty="0"/>
              <a:t>1) распоряжаться своими заработком, стипендией и иными доходами;</a:t>
            </a:r>
          </a:p>
          <a:p>
            <a:r>
              <a:rPr lang="ru-RU" b="1" dirty="0"/>
              <a:t>2) осуществлять права автора произведения науки, литературы или искусства, изобретения или иного охраняемого законом результата своей интеллектуальной деятельности;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357982"/>
          </a:xfrm>
        </p:spPr>
        <p:txBody>
          <a:bodyPr>
            <a:normAutofit/>
          </a:bodyPr>
          <a:lstStyle/>
          <a:p>
            <a:r>
              <a:rPr lang="ru-RU" b="1" dirty="0"/>
              <a:t>3) в соответствии с законом вносить вклады в кредитные учреждения и распоряжаться ими;</a:t>
            </a:r>
          </a:p>
          <a:p>
            <a:r>
              <a:rPr lang="ru-RU" b="1" dirty="0"/>
              <a:t>4) совершать мелкие бытовые сделки и иные сделки, предусмотренные пунктом 2 статьи 28 Гражданского  Кодекса.</a:t>
            </a:r>
          </a:p>
          <a:p>
            <a:r>
              <a:rPr lang="ru-RU" b="1" dirty="0"/>
              <a:t>По достижении шестнадцати лет несовершеннолетние также вправе быть членами кооперативов в соответствии с законами о кооперативах.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500042"/>
            <a:ext cx="8858312" cy="6072230"/>
          </a:xfrm>
        </p:spPr>
        <p:txBody>
          <a:bodyPr/>
          <a:lstStyle/>
          <a:p>
            <a:pPr>
              <a:buNone/>
            </a:pPr>
            <a:r>
              <a:rPr lang="ru-RU" sz="1800" dirty="0"/>
              <a:t>Часть 2 статьи 26 Гражданского кодекса РФ. </a:t>
            </a:r>
          </a:p>
          <a:p>
            <a:r>
              <a:rPr lang="ru-RU" b="1" dirty="0"/>
              <a:t>Несовершеннолетние в возрасте от четырнадцати до восемнадцати лет самостоятельно несут имущественную ответственность по сделкам, совершенным ими в соответствии с пунктами 1 и 2  статьи 26 Гражданского кодекса РФ. </a:t>
            </a:r>
          </a:p>
          <a:p>
            <a:r>
              <a:rPr lang="ru-RU" b="1" dirty="0"/>
              <a:t>За причиненный ими вред такие несовершеннолетние несут ответственность в соответствии с  Гражданским  кодексом.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u="sng" dirty="0"/>
              <a:t>3) ограниченная  дееспособность</a:t>
            </a:r>
          </a:p>
          <a:p>
            <a:pPr marL="0" indent="0">
              <a:buNone/>
            </a:pPr>
            <a:r>
              <a:rPr lang="ru-RU" sz="1800" dirty="0"/>
              <a:t>Ч. 1 ст. 30 Гражданского кодекса РФ (ограничение дееспособности гражданина)</a:t>
            </a:r>
          </a:p>
          <a:p>
            <a:r>
              <a:rPr lang="ru-RU" b="1" dirty="0"/>
              <a:t>Гражданин, который вследствие злоупотребления спиртными напитками, наркотическими средствами или азартными играми ставит свою семью в тяжелое материальное положение, может быть ограничен судом в дееспособности в порядке, установленном гражданским процессуальным законодательством. </a:t>
            </a:r>
          </a:p>
          <a:p>
            <a:r>
              <a:rPr lang="ru-RU" b="1" dirty="0"/>
              <a:t>Над ним устанавливается попечительство.</a:t>
            </a:r>
          </a:p>
          <a:p>
            <a:r>
              <a:rPr lang="ru-RU" b="1" dirty="0"/>
              <a:t>Он вправе самостоятельно совершать мелкие бытовые сделки.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Совершать другие сделки, а также получать заработок, пенсию и иные доходы и распоряжаться ими он может лишь с согласия попечителя. Однако такой гражданин самостоятельно несет имущественную ответственность по совершенным им сделкам и за причиненный им вред.</a:t>
            </a:r>
          </a:p>
          <a:p>
            <a:r>
              <a:rPr lang="ru-RU" b="1" dirty="0"/>
              <a:t>2. Если основания, в силу которых гражданин был ограничен в дееспособности, отпали, суд отменяет ограничение его дееспособности. На основании решения суда отменяется установленное над гражданином попечительство.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428604"/>
            <a:ext cx="8715436" cy="6143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На основании части 3 статьи 32 Конституции РФ, не имеют права избирать и быть избранными в органы публичной (государственной, муниципальной) власти  граждане содержащиеся в местах лишения свободы по приговору суда.</a:t>
            </a:r>
          </a:p>
          <a:p>
            <a:pPr marL="0" indent="0">
              <a:buNone/>
            </a:pPr>
            <a:r>
              <a:rPr lang="ru-RU" b="1" dirty="0"/>
              <a:t>Эти же лица также ограничены в свободе на передвижение и в ряде других прав.</a:t>
            </a:r>
          </a:p>
          <a:p>
            <a:pPr marL="0" indent="0">
              <a:buNone/>
            </a:pPr>
            <a:r>
              <a:rPr lang="ru-RU" b="1" dirty="0"/>
              <a:t>Все иные права и обязанности эта категория физических лиц вправе реализовывать своими действиями в полном объеме.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86874" cy="6429420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/>
              <a:t>б) </a:t>
            </a:r>
            <a:r>
              <a:rPr lang="ru-RU" b="1" u="sng" dirty="0"/>
              <a:t>Недееспособность </a:t>
            </a:r>
          </a:p>
          <a:p>
            <a:pPr marL="0" indent="0">
              <a:buNone/>
            </a:pPr>
            <a:r>
              <a:rPr lang="ru-RU" sz="2100" dirty="0"/>
              <a:t>Статья 29 Гражданского кодекса РФ (признание гражданина недееспособным)</a:t>
            </a:r>
          </a:p>
          <a:p>
            <a:r>
              <a:rPr lang="ru-RU" b="1" dirty="0"/>
              <a:t>1. Гражданин, который вследствие психического расстройства не может понимать значения своих действий или руководить ими, может быть признан судом недееспособным в порядке, установленном гражданским процессуальным законодательством. Над ним устанавливается опека.</a:t>
            </a:r>
          </a:p>
          <a:p>
            <a:r>
              <a:rPr lang="ru-RU" b="1" dirty="0"/>
              <a:t>2. От имени гражданина, признанного недееспособным, сделки совершает его опекун.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r>
              <a:rPr lang="ru-RU" b="1" dirty="0"/>
              <a:t>Классификация (виды) правовых отношений</a:t>
            </a:r>
          </a:p>
          <a:p>
            <a:endParaRPr lang="ru-RU" dirty="0"/>
          </a:p>
          <a:p>
            <a:pPr algn="just">
              <a:buNone/>
            </a:pPr>
            <a:r>
              <a:rPr lang="ru-RU" b="1" dirty="0"/>
              <a:t>    – распределение и группировка правовых отношений в соответствии с критериями определения их видов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14348" y="1600200"/>
            <a:ext cx="8215370" cy="4525963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err="1"/>
              <a:t>Деликтоспособность</a:t>
            </a:r>
            <a:r>
              <a:rPr lang="ru-RU" sz="4000" b="1" dirty="0"/>
              <a:t> – </a:t>
            </a:r>
          </a:p>
          <a:p>
            <a:pPr marL="0" indent="0">
              <a:buNone/>
            </a:pPr>
            <a:r>
              <a:rPr lang="ru-RU" sz="4000" b="1" dirty="0"/>
              <a:t>способность лица отвечать за свои деяния (поступки), прежде всего за совершенные правонарушения.</a:t>
            </a:r>
            <a:r>
              <a:rPr lang="ru-RU" sz="40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/>
              <a:t>Понятие и виды юридических лиц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715436" cy="6286544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юридическое лицо</a:t>
            </a:r>
          </a:p>
          <a:p>
            <a:pPr marL="0" indent="0">
              <a:buNone/>
            </a:pPr>
            <a:r>
              <a:rPr lang="ru-RU" sz="2800" dirty="0"/>
              <a:t>Статья 48 Гражданского кодекса РФ. </a:t>
            </a:r>
          </a:p>
          <a:p>
            <a:pPr marL="0" indent="0" algn="ctr">
              <a:buNone/>
            </a:pPr>
            <a:r>
              <a:rPr lang="ru-RU" sz="2800" dirty="0"/>
              <a:t>Понятие юридического лица</a:t>
            </a:r>
          </a:p>
          <a:p>
            <a:pPr marL="0" indent="0">
              <a:buNone/>
            </a:pPr>
            <a:r>
              <a:rPr lang="ru-RU" b="1" dirty="0"/>
              <a:t>Юридическим лицом признается организация, которая:</a:t>
            </a:r>
          </a:p>
          <a:p>
            <a:pPr marL="0" indent="0">
              <a:buNone/>
            </a:pPr>
            <a:r>
              <a:rPr lang="ru-RU" b="1" dirty="0"/>
              <a:t>1) имеет обособленное имущество; </a:t>
            </a:r>
          </a:p>
          <a:p>
            <a:pPr marL="0" indent="0">
              <a:buNone/>
            </a:pPr>
            <a:r>
              <a:rPr lang="ru-RU" b="1" dirty="0"/>
              <a:t>2) отвечает по своим обязательствам этим имуществом; </a:t>
            </a:r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401080" cy="6357982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3) может от своего имени: </a:t>
            </a:r>
          </a:p>
          <a:p>
            <a:pPr marL="0" indent="1524000">
              <a:buNone/>
            </a:pPr>
            <a:r>
              <a:rPr lang="ru-RU" b="1" dirty="0"/>
              <a:t>а) приобретать и осуществлять </a:t>
            </a:r>
          </a:p>
          <a:p>
            <a:pPr marL="0" indent="1524000">
              <a:buNone/>
            </a:pPr>
            <a:r>
              <a:rPr lang="ru-RU" b="1" dirty="0"/>
              <a:t>имущественные и личные </a:t>
            </a:r>
          </a:p>
          <a:p>
            <a:pPr marL="0" indent="1524000">
              <a:buNone/>
            </a:pPr>
            <a:r>
              <a:rPr lang="ru-RU" b="1" dirty="0"/>
              <a:t>неимущественные права, </a:t>
            </a:r>
          </a:p>
          <a:p>
            <a:pPr marL="0" indent="1524000">
              <a:buNone/>
            </a:pPr>
            <a:endParaRPr lang="ru-RU" b="1" dirty="0"/>
          </a:p>
          <a:p>
            <a:pPr marL="0" indent="1524000">
              <a:buNone/>
            </a:pPr>
            <a:r>
              <a:rPr lang="ru-RU" b="1" dirty="0"/>
              <a:t>б) нести обязанности, </a:t>
            </a:r>
          </a:p>
          <a:p>
            <a:pPr marL="0" indent="1524000">
              <a:buNone/>
            </a:pPr>
            <a:endParaRPr lang="ru-RU" b="1" dirty="0"/>
          </a:p>
          <a:p>
            <a:pPr marL="0" indent="1524000">
              <a:buNone/>
            </a:pPr>
            <a:r>
              <a:rPr lang="ru-RU" b="1" dirty="0"/>
              <a:t>в) быть истцом и ответчиком в суде.</a:t>
            </a:r>
          </a:p>
          <a:p>
            <a:pPr marL="0" indent="152400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4) Юридические лица должны иметь самостоятельный баланс или смету.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/>
              <a:t>Классификация (виды) юридических лиц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/>
          <a:lstStyle/>
          <a:p>
            <a:pPr algn="ctr">
              <a:buNone/>
            </a:pPr>
            <a:r>
              <a:rPr lang="ru-RU" b="1" dirty="0"/>
              <a:t>1) по цели создания юридического лица:</a:t>
            </a:r>
            <a:endParaRPr lang="ru-RU" dirty="0"/>
          </a:p>
          <a:p>
            <a:r>
              <a:rPr lang="ru-RU" b="1" dirty="0"/>
              <a:t>коммерческие организации</a:t>
            </a:r>
            <a:endParaRPr lang="ru-RU" dirty="0"/>
          </a:p>
          <a:p>
            <a:r>
              <a:rPr lang="ru-RU" b="1" dirty="0"/>
              <a:t>некоммерческие организации</a:t>
            </a:r>
          </a:p>
          <a:p>
            <a:pPr marL="0" indent="0">
              <a:buNone/>
            </a:pPr>
            <a:r>
              <a:rPr lang="ru-RU" dirty="0"/>
              <a:t>Статья 50 Гражданского кодекса РФ. Коммерческие и некоммерческие организации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000108"/>
            <a:ext cx="8715436" cy="5643602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Коммерческие организации</a:t>
            </a:r>
          </a:p>
          <a:p>
            <a:pPr marL="0" indent="0">
              <a:buNone/>
            </a:pPr>
            <a:r>
              <a:rPr lang="ru-RU" b="1" dirty="0"/>
              <a:t>Юридическими лицами могут быть организации, преследующие </a:t>
            </a:r>
            <a:r>
              <a:rPr lang="ru-RU" b="1" u="sng" dirty="0"/>
              <a:t>извлечение прибыли в качестве основной цели своей деятельности</a:t>
            </a:r>
            <a:r>
              <a:rPr lang="ru-RU" b="1" dirty="0"/>
              <a:t> (коммерческие организации).</a:t>
            </a:r>
          </a:p>
          <a:p>
            <a:endParaRPr lang="ru-RU" b="1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715436" cy="621510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/>
              <a:t>Юридические лица, являющиеся коммерческими организациями, могут создаваться в организационно-правовых формах хозяйственных товариществ и обществ, крестьянских (фермерских) хозяйств, хозяйственных партнерств, производственных кооперативов, государственных и муниципальных унитарных предприятий.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286544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Некоммерческие организации</a:t>
            </a:r>
          </a:p>
          <a:p>
            <a:pPr marL="0" indent="0" algn="just">
              <a:buNone/>
            </a:pPr>
            <a:r>
              <a:rPr lang="ru-RU" b="1" dirty="0"/>
              <a:t>Юридическими лицами могут быть организации, </a:t>
            </a:r>
            <a:r>
              <a:rPr lang="ru-RU" b="1" u="sng" dirty="0"/>
              <a:t>не имеющие извлечение прибыли в качестве такой цели </a:t>
            </a:r>
            <a:r>
              <a:rPr lang="ru-RU" b="1" dirty="0"/>
              <a:t>и не распределяющие полученную прибыль между участниками (некоммерческие организации).</a:t>
            </a:r>
          </a:p>
          <a:p>
            <a:pPr algn="just"/>
            <a:endParaRPr lang="ru-RU" b="1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28654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/>
              <a:t>Юридические лица, являющиеся некоммерческими организациями, могут создаваться в форме: </a:t>
            </a:r>
          </a:p>
          <a:p>
            <a:pPr algn="ctr"/>
            <a:r>
              <a:rPr lang="ru-RU" b="1" dirty="0"/>
              <a:t>потребительских кооперативов, общественных организаций, общественных движений, ассоциаций (союзов), товариществ собственников недвижимости, казачьих обществ, общин коренных малочисленных народов РФ, фондов, учреждений, автономных </a:t>
            </a:r>
            <a:r>
              <a:rPr lang="ru-RU" b="1"/>
              <a:t>некоммерческих организаций</a:t>
            </a:r>
            <a:r>
              <a:rPr lang="ru-RU" b="1" dirty="0"/>
              <a:t>,</a:t>
            </a:r>
            <a:r>
              <a:rPr lang="ru-RU" b="1"/>
              <a:t> религиозных организаций</a:t>
            </a:r>
            <a:r>
              <a:rPr lang="ru-RU" b="1" dirty="0"/>
              <a:t>,</a:t>
            </a:r>
            <a:r>
              <a:rPr lang="ru-RU" b="1"/>
              <a:t> публично-правовых компаний</a:t>
            </a:r>
            <a:r>
              <a:rPr lang="ru-RU" b="1" dirty="0"/>
              <a:t>,</a:t>
            </a:r>
            <a:r>
              <a:rPr lang="ru-RU" b="1"/>
              <a:t> адвокатских палат</a:t>
            </a:r>
            <a:r>
              <a:rPr lang="ru-RU" b="1" dirty="0"/>
              <a:t>,</a:t>
            </a:r>
            <a:r>
              <a:rPr lang="ru-RU" b="1"/>
              <a:t> </a:t>
            </a:r>
            <a:r>
              <a:rPr lang="ru-RU" b="1" dirty="0"/>
              <a:t>адвокатских образований, </a:t>
            </a:r>
            <a:r>
              <a:rPr lang="ru-RU" b="1"/>
              <a:t>государственных корпораций</a:t>
            </a:r>
            <a:r>
              <a:rPr lang="ru-RU" b="1" dirty="0"/>
              <a:t>,</a:t>
            </a:r>
            <a:r>
              <a:rPr lang="ru-RU" b="1"/>
              <a:t> </a:t>
            </a:r>
            <a:r>
              <a:rPr lang="ru-RU" b="1" dirty="0"/>
              <a:t>нотариальных палат.</a:t>
            </a:r>
          </a:p>
          <a:p>
            <a:endParaRPr lang="ru-RU" dirty="0"/>
          </a:p>
          <a:p>
            <a:endParaRPr lang="ru-RU" b="1" dirty="0"/>
          </a:p>
          <a:p>
            <a:endParaRPr lang="ru-RU" b="1" dirty="0"/>
          </a:p>
          <a:p>
            <a:endParaRPr lang="ru-RU" b="1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472518" cy="64294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u="sng" dirty="0"/>
              <a:t>1. По предмету правового регулирования, видам общественных отношений и отраслям права:</a:t>
            </a:r>
          </a:p>
          <a:p>
            <a:pPr algn="ctr">
              <a:buNone/>
            </a:pPr>
            <a:endParaRPr lang="ru-RU" dirty="0"/>
          </a:p>
          <a:p>
            <a:r>
              <a:rPr lang="ru-RU" b="1" dirty="0"/>
              <a:t>конституционные правовые отношения;</a:t>
            </a:r>
            <a:endParaRPr lang="ru-RU" dirty="0"/>
          </a:p>
          <a:p>
            <a:r>
              <a:rPr lang="ru-RU" b="1" dirty="0"/>
              <a:t>гражданско-правовые отношения;</a:t>
            </a:r>
            <a:endParaRPr lang="ru-RU" dirty="0"/>
          </a:p>
          <a:p>
            <a:r>
              <a:rPr lang="ru-RU" b="1" dirty="0"/>
              <a:t>административные правовые отношения;</a:t>
            </a:r>
            <a:endParaRPr lang="ru-RU" dirty="0"/>
          </a:p>
          <a:p>
            <a:r>
              <a:rPr lang="ru-RU" b="1" dirty="0"/>
              <a:t>трудовые правовые отношения;</a:t>
            </a:r>
            <a:endParaRPr lang="ru-RU" dirty="0"/>
          </a:p>
          <a:p>
            <a:r>
              <a:rPr lang="ru-RU" b="1" dirty="0"/>
              <a:t>семейные правовые отношения;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Некоммерческие организации могут осуществлять предпринимательскую деятельность лишь постольку, поскольку это служит достижению целей, ради которых они созданы, и соответствующую этим целям.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pPr algn="ctr">
              <a:buNone/>
            </a:pPr>
            <a:r>
              <a:rPr lang="ru-RU" b="1" dirty="0"/>
              <a:t>2) по отношению к государственной власти:</a:t>
            </a:r>
            <a:endParaRPr lang="ru-RU" dirty="0"/>
          </a:p>
          <a:p>
            <a:r>
              <a:rPr lang="ru-RU" b="1" dirty="0"/>
              <a:t>государственные организации</a:t>
            </a:r>
            <a:endParaRPr lang="ru-RU" dirty="0"/>
          </a:p>
          <a:p>
            <a:r>
              <a:rPr lang="ru-RU" b="1" dirty="0"/>
              <a:t>негосударственные организации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/>
              <a:t>Правовые свойства юридического лица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757758"/>
          </a:xfrm>
        </p:spPr>
        <p:txBody>
          <a:bodyPr/>
          <a:lstStyle/>
          <a:p>
            <a:pPr algn="ctr">
              <a:buNone/>
            </a:pPr>
            <a:r>
              <a:rPr lang="ru-RU" b="1" dirty="0"/>
              <a:t>Правоспособность юридического лица - это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способность организации </a:t>
            </a:r>
            <a:r>
              <a:rPr lang="ru-RU" b="1" u="sng" dirty="0"/>
              <a:t>иметь </a:t>
            </a:r>
          </a:p>
          <a:p>
            <a:pPr marL="0" indent="0">
              <a:buNone/>
            </a:pPr>
            <a:r>
              <a:rPr lang="ru-RU" b="1" u="sng" dirty="0"/>
              <a:t>права и обязанности</a:t>
            </a:r>
            <a:r>
              <a:rPr lang="ru-RU" b="1" dirty="0"/>
              <a:t>, предусмотренные нормами права и соответствующие целям деятельности, предусмотренным в его учредительных документах.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pPr algn="ctr">
              <a:buNone/>
            </a:pPr>
            <a:r>
              <a:rPr lang="ru-RU" b="1" dirty="0"/>
              <a:t>Дееспособность юридического лица - это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способность организации </a:t>
            </a:r>
            <a:r>
              <a:rPr lang="ru-RU" b="1" u="sng" dirty="0"/>
              <a:t>выполнять функции по реализации норм права</a:t>
            </a:r>
            <a:r>
              <a:rPr lang="ru-RU" b="1" dirty="0"/>
              <a:t>, соответствующие целям деятельности, предусмотренным в его учредительных документах.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35798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b="1" dirty="0"/>
              <a:t>Правоспособность и дееспособность юридического лица: </a:t>
            </a:r>
          </a:p>
          <a:p>
            <a:pPr marL="514350" indent="-514350">
              <a:buAutoNum type="arabicParenR"/>
            </a:pPr>
            <a:r>
              <a:rPr lang="ru-RU" b="1" u="sng" dirty="0"/>
              <a:t>возникает</a:t>
            </a:r>
            <a:r>
              <a:rPr lang="ru-RU" b="1" dirty="0"/>
              <a:t> в момент его создания </a:t>
            </a:r>
          </a:p>
          <a:p>
            <a:pPr marL="514350" indent="-514350" algn="ctr">
              <a:buNone/>
            </a:pPr>
            <a:r>
              <a:rPr lang="ru-RU" b="1" dirty="0"/>
              <a:t>и </a:t>
            </a:r>
          </a:p>
          <a:p>
            <a:pPr marL="0" indent="0">
              <a:buNone/>
            </a:pPr>
            <a:r>
              <a:rPr lang="ru-RU" b="1" dirty="0"/>
              <a:t>2) </a:t>
            </a:r>
            <a:r>
              <a:rPr lang="ru-RU" b="1" u="sng" dirty="0"/>
              <a:t>прекращается</a:t>
            </a:r>
            <a:r>
              <a:rPr lang="ru-RU" b="1" dirty="0"/>
              <a:t> в момент внесения записи о его исключении из единого государственного реестра юридических лиц.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Юридическое лицо считается созданным со дня внесения соответствующей записи в единый государственный реестр юридических лиц.</a:t>
            </a:r>
          </a:p>
          <a:p>
            <a:pPr marL="0" indent="0">
              <a:buNone/>
            </a:pP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928670"/>
            <a:ext cx="8715436" cy="5715040"/>
          </a:xfrm>
        </p:spPr>
        <p:txBody>
          <a:bodyPr/>
          <a:lstStyle/>
          <a:p>
            <a:pPr marL="0" indent="0">
              <a:buNone/>
            </a:pPr>
            <a:r>
              <a:rPr lang="ru-RU" b="1" dirty="0"/>
              <a:t>Право юридического лица осуществлять деятельность, на занятие которой необходимо получение лицензии: </a:t>
            </a:r>
          </a:p>
          <a:p>
            <a:pPr marL="0" indent="0">
              <a:buNone/>
            </a:pPr>
            <a:r>
              <a:rPr lang="ru-RU" b="1" dirty="0"/>
              <a:t>1) </a:t>
            </a:r>
            <a:r>
              <a:rPr lang="ru-RU" b="1" u="sng" dirty="0"/>
              <a:t>возникает</a:t>
            </a:r>
            <a:r>
              <a:rPr lang="ru-RU" b="1" dirty="0"/>
              <a:t> с момента получения такой лицензии или в указанный в ней срок и </a:t>
            </a:r>
          </a:p>
          <a:p>
            <a:pPr marL="0" indent="0">
              <a:buNone/>
            </a:pPr>
            <a:r>
              <a:rPr lang="ru-RU" b="1" dirty="0"/>
              <a:t>2) </a:t>
            </a:r>
            <a:r>
              <a:rPr lang="ru-RU" b="1" u="sng" dirty="0"/>
              <a:t>прекращается</a:t>
            </a:r>
            <a:r>
              <a:rPr lang="ru-RU" b="1" dirty="0"/>
              <a:t> по истечении срока ее действия, если иное не установлено законом или иными правовыми актами.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/>
              <a:t>Например, </a:t>
            </a:r>
          </a:p>
          <a:p>
            <a:pPr marL="0" indent="0">
              <a:buNone/>
            </a:pPr>
            <a:r>
              <a:rPr lang="ru-RU" sz="1700" dirty="0"/>
              <a:t>статья 17 ФЗ РФ от 8 августа 2001 года </a:t>
            </a:r>
            <a:r>
              <a:rPr lang="ru-RU" sz="1700" dirty="0" err="1"/>
              <a:t>N</a:t>
            </a:r>
            <a:r>
              <a:rPr lang="ru-RU" sz="1700" dirty="0"/>
              <a:t> 128-ФЗ "О лицензировании отдельных видов деятельности" (перечень видов деятельности, на осуществление которых требуются лицензии)</a:t>
            </a:r>
          </a:p>
          <a:p>
            <a:r>
              <a:rPr lang="ru-RU" b="1" dirty="0"/>
              <a:t>1) разработка, производство, испытания и ремонт авиационной техники; </a:t>
            </a:r>
          </a:p>
          <a:p>
            <a:r>
              <a:rPr lang="ru-RU" b="1" dirty="0"/>
              <a:t>2) деятельность по распространению шифровальных (криптографических) средств и их техническому обслуживанию;</a:t>
            </a:r>
          </a:p>
          <a:p>
            <a:r>
              <a:rPr lang="ru-RU" b="1" dirty="0"/>
              <a:t>3) деятельность по выявлению электронных устройств, предназначенных для негласного получения информации, в помещениях и технических средствах;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357982"/>
          </a:xfrm>
        </p:spPr>
        <p:txBody>
          <a:bodyPr>
            <a:normAutofit/>
          </a:bodyPr>
          <a:lstStyle/>
          <a:p>
            <a:r>
              <a:rPr lang="ru-RU" b="1" dirty="0"/>
              <a:t>4) деятельность по разработке и (или) производству средств защиты конфиденциальной информации;</a:t>
            </a:r>
          </a:p>
          <a:p>
            <a:r>
              <a:rPr lang="ru-RU" b="1" dirty="0"/>
              <a:t>5) разработка, производство, торговля, ремонт, утилизация вооружения и военной техники;</a:t>
            </a:r>
          </a:p>
          <a:p>
            <a:r>
              <a:rPr lang="ru-RU" b="1" dirty="0"/>
              <a:t>6) производство пиротехнических изделий;</a:t>
            </a:r>
          </a:p>
          <a:p>
            <a:r>
              <a:rPr lang="ru-RU" b="1" dirty="0"/>
              <a:t>7) деятельность по тушению пожаров;</a:t>
            </a:r>
          </a:p>
          <a:p>
            <a:r>
              <a:rPr lang="ru-RU" b="1" dirty="0"/>
              <a:t>8) геодезическая и картографическая деятельность;</a:t>
            </a:r>
            <a:endParaRPr lang="ru-RU" dirty="0"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472518" cy="6072230"/>
          </a:xfrm>
        </p:spPr>
        <p:txBody>
          <a:bodyPr/>
          <a:lstStyle/>
          <a:p>
            <a:r>
              <a:rPr lang="ru-RU" b="1" dirty="0"/>
              <a:t>9) фармацевтическая деятельность;</a:t>
            </a:r>
          </a:p>
          <a:p>
            <a:r>
              <a:rPr lang="ru-RU" b="1" dirty="0"/>
              <a:t>10) деятельность, связанная с оборотом наркотических средств и психотропных веществ; </a:t>
            </a:r>
          </a:p>
          <a:p>
            <a:r>
              <a:rPr lang="ru-RU" b="1" dirty="0"/>
              <a:t>11) перевозки пассажиров и грузов;</a:t>
            </a:r>
          </a:p>
          <a:p>
            <a:r>
              <a:rPr lang="ru-RU" b="1" dirty="0"/>
              <a:t>12) аудиторская деятельность;</a:t>
            </a:r>
          </a:p>
          <a:p>
            <a:r>
              <a:rPr lang="ru-RU" b="1" dirty="0"/>
              <a:t>13) космическая деятельность;</a:t>
            </a:r>
          </a:p>
          <a:p>
            <a:r>
              <a:rPr lang="ru-RU" b="1" dirty="0"/>
              <a:t>14) медицинская деятельность.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472518" cy="5643602"/>
          </a:xfrm>
        </p:spPr>
        <p:txBody>
          <a:bodyPr/>
          <a:lstStyle/>
          <a:p>
            <a:r>
              <a:rPr lang="ru-RU" b="1" dirty="0"/>
              <a:t>финансовые правовые отношения;</a:t>
            </a:r>
            <a:endParaRPr lang="ru-RU" dirty="0"/>
          </a:p>
          <a:p>
            <a:r>
              <a:rPr lang="ru-RU" b="1" dirty="0"/>
              <a:t>бюджетные правовые отношения;</a:t>
            </a:r>
            <a:endParaRPr lang="ru-RU" dirty="0"/>
          </a:p>
          <a:p>
            <a:r>
              <a:rPr lang="ru-RU" b="1" dirty="0"/>
              <a:t>налоговые правовые отношения;</a:t>
            </a:r>
            <a:endParaRPr lang="ru-RU" dirty="0"/>
          </a:p>
          <a:p>
            <a:r>
              <a:rPr lang="ru-RU" b="1" dirty="0"/>
              <a:t>земельные правовые отношения;</a:t>
            </a:r>
            <a:endParaRPr lang="ru-RU" dirty="0"/>
          </a:p>
          <a:p>
            <a:r>
              <a:rPr lang="ru-RU" b="1" dirty="0"/>
              <a:t>экологические правовые отношения;</a:t>
            </a:r>
          </a:p>
          <a:p>
            <a:r>
              <a:rPr lang="ru-RU" b="1" dirty="0"/>
              <a:t>муниципальные правовые отношения;</a:t>
            </a:r>
          </a:p>
          <a:p>
            <a:r>
              <a:rPr lang="ru-RU" b="1" dirty="0"/>
              <a:t>региональные правовые отношения;</a:t>
            </a:r>
            <a:endParaRPr lang="ru-RU" dirty="0"/>
          </a:p>
          <a:p>
            <a:r>
              <a:rPr lang="ru-RU" b="1" dirty="0"/>
              <a:t>уголовные правовые отношения и т.д.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715436" cy="62151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Юридическое лицо подлежит государственной регистрации в уполномоченном государственном органе в порядке, определяемом законом о государственной регистрации юридических лиц. 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Данные государственной регистрации включаются в единый государственный реестр юридических лиц, открытый для всеобщего ознакомления.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8715436" cy="5643602"/>
          </a:xfrm>
        </p:spPr>
        <p:txBody>
          <a:bodyPr/>
          <a:lstStyle/>
          <a:p>
            <a:r>
              <a:rPr lang="ru-RU" b="1" dirty="0"/>
              <a:t>Юридические  лица подлежат государственной регистрации в налоговых органах, инспекциях Минфина РФ.</a:t>
            </a:r>
          </a:p>
          <a:p>
            <a:endParaRPr lang="ru-RU" b="1" dirty="0"/>
          </a:p>
          <a:p>
            <a:r>
              <a:rPr lang="ru-RU" b="1" dirty="0"/>
              <a:t>Общественные объединения, политические партии, религиозные организации подлежат также государственной регистрации в регистрационных органах (учреждениях)  Минюста РФ.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pPr algn="ctr"/>
            <a:r>
              <a:rPr lang="ru-RU" b="1" dirty="0"/>
              <a:t>Понятие и виды </a:t>
            </a:r>
          </a:p>
          <a:p>
            <a:pPr algn="ctr">
              <a:buNone/>
            </a:pPr>
            <a:r>
              <a:rPr lang="ru-RU" b="1" dirty="0"/>
              <a:t>субъектов международного права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071546"/>
            <a:ext cx="8643998" cy="5357850"/>
          </a:xfrm>
        </p:spPr>
        <p:txBody>
          <a:bodyPr/>
          <a:lstStyle/>
          <a:p>
            <a:pPr algn="ctr"/>
            <a:r>
              <a:rPr lang="ru-RU" b="1" dirty="0"/>
              <a:t>Субъекты международного права – это </a:t>
            </a:r>
          </a:p>
          <a:p>
            <a:pPr marL="0" indent="0">
              <a:buNone/>
            </a:pPr>
            <a:r>
              <a:rPr lang="ru-RU" b="1" dirty="0"/>
              <a:t>участники (стороны) международных правоотношений, наделенные посредством норм  международного права юридическими правами и обязанностями.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b="1" dirty="0"/>
              <a:t>Виды субъектов </a:t>
            </a:r>
          </a:p>
          <a:p>
            <a:pPr algn="ctr">
              <a:buNone/>
            </a:pPr>
            <a:r>
              <a:rPr lang="ru-RU" b="1" dirty="0"/>
              <a:t>международных правовых отношений:</a:t>
            </a:r>
            <a:endParaRPr lang="ru-RU" dirty="0"/>
          </a:p>
          <a:p>
            <a:r>
              <a:rPr lang="ru-RU" b="1" dirty="0"/>
              <a:t>государство</a:t>
            </a:r>
            <a:endParaRPr lang="ru-RU" dirty="0"/>
          </a:p>
          <a:p>
            <a:r>
              <a:rPr lang="ru-RU" b="1" dirty="0"/>
              <a:t>глава (президент,  король) государства</a:t>
            </a:r>
            <a:endParaRPr lang="ru-RU" dirty="0"/>
          </a:p>
          <a:p>
            <a:r>
              <a:rPr lang="ru-RU" b="1" dirty="0"/>
              <a:t>законодательные (представительные) органы государственной власти</a:t>
            </a:r>
            <a:endParaRPr lang="ru-RU" dirty="0"/>
          </a:p>
          <a:p>
            <a:r>
              <a:rPr lang="ru-RU" b="1" dirty="0"/>
              <a:t>глава исполнительной государственной власти</a:t>
            </a:r>
            <a:endParaRPr lang="ru-RU" dirty="0"/>
          </a:p>
          <a:p>
            <a:r>
              <a:rPr lang="ru-RU" b="1" dirty="0"/>
              <a:t>международные организации</a:t>
            </a:r>
            <a:endParaRPr lang="ru-RU" dirty="0"/>
          </a:p>
          <a:p>
            <a:r>
              <a:rPr lang="ru-RU" b="1" dirty="0"/>
              <a:t>международные межправительственные организации </a:t>
            </a:r>
          </a:p>
          <a:p>
            <a:pPr marL="0" indent="0">
              <a:buNone/>
            </a:pPr>
            <a:r>
              <a:rPr lang="ru-RU" sz="1900" dirty="0"/>
              <a:t>(Организация Объединенных Наций, Совет Европы, Европейский союз, Содружество Независимых Государств)</a:t>
            </a:r>
          </a:p>
          <a:p>
            <a:r>
              <a:rPr lang="ru-RU" b="1" dirty="0"/>
              <a:t>неправительственные международные организации</a:t>
            </a:r>
            <a:r>
              <a:rPr lang="ru-RU" dirty="0"/>
              <a:t> </a:t>
            </a:r>
          </a:p>
          <a:p>
            <a:pPr>
              <a:buNone/>
            </a:pPr>
            <a:r>
              <a:rPr lang="ru-RU" sz="1900" dirty="0"/>
              <a:t>(Всемирная федерация профсоюзов, Международный комитет Красного Креста).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0"/>
            <a:ext cx="8643998" cy="4900634"/>
          </a:xfrm>
        </p:spPr>
        <p:txBody>
          <a:bodyPr/>
          <a:lstStyle/>
          <a:p>
            <a:pPr algn="ctr"/>
            <a:r>
              <a:rPr lang="ru-RU" b="1" dirty="0"/>
              <a:t>в) содержание правового отношения</a:t>
            </a:r>
          </a:p>
          <a:p>
            <a:pPr algn="ctr"/>
            <a:endParaRPr lang="ru-RU" b="1" dirty="0"/>
          </a:p>
          <a:p>
            <a:pPr algn="ctr">
              <a:buNone/>
            </a:pPr>
            <a:r>
              <a:rPr lang="ru-RU" b="1" dirty="0"/>
              <a:t>составляют:</a:t>
            </a:r>
          </a:p>
          <a:p>
            <a:endParaRPr lang="ru-RU" b="1" dirty="0"/>
          </a:p>
          <a:p>
            <a:r>
              <a:rPr lang="ru-RU" b="1" dirty="0"/>
              <a:t>1) субъективное юридическое право </a:t>
            </a:r>
          </a:p>
          <a:p>
            <a:pPr algn="ctr">
              <a:buNone/>
            </a:pPr>
            <a:r>
              <a:rPr lang="ru-RU" b="1" dirty="0"/>
              <a:t>и </a:t>
            </a:r>
          </a:p>
          <a:p>
            <a:r>
              <a:rPr lang="ru-RU" b="1" dirty="0"/>
              <a:t>2) субъективная юридическая обязанность</a:t>
            </a:r>
            <a:endParaRPr lang="ru-RU" dirty="0"/>
          </a:p>
          <a:p>
            <a:pPr algn="ctr"/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428736"/>
            <a:ext cx="8572560" cy="5000660"/>
          </a:xfrm>
        </p:spPr>
        <p:txBody>
          <a:bodyPr/>
          <a:lstStyle/>
          <a:p>
            <a:pPr algn="ctr"/>
            <a:r>
              <a:rPr lang="ru-RU" b="1" dirty="0"/>
              <a:t>1) субъективное юридическое право – </a:t>
            </a:r>
          </a:p>
          <a:p>
            <a:pPr marL="0" indent="0">
              <a:buNone/>
            </a:pPr>
            <a:r>
              <a:rPr lang="ru-RU" b="1" dirty="0"/>
              <a:t>мера возможного, дозволенного поведения субъекта, предусмотренная юридической нормой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285728"/>
            <a:ext cx="8286808" cy="62151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Мера возможного, дозволенного поведения выражается в трех значениях:</a:t>
            </a:r>
          </a:p>
          <a:p>
            <a:pPr marL="0" indent="0">
              <a:buNone/>
            </a:pPr>
            <a:endParaRPr lang="ru-RU" b="1" dirty="0"/>
          </a:p>
          <a:p>
            <a:pPr>
              <a:buNone/>
            </a:pPr>
            <a:r>
              <a:rPr lang="ru-RU" b="1" dirty="0"/>
              <a:t>а) мера как соотношение между </a:t>
            </a:r>
          </a:p>
          <a:p>
            <a:pPr>
              <a:buNone/>
            </a:pPr>
            <a:r>
              <a:rPr lang="ru-RU" b="1" dirty="0"/>
              <a:t>возможным, дозволенным поведением и </a:t>
            </a:r>
          </a:p>
          <a:p>
            <a:pPr>
              <a:buNone/>
            </a:pPr>
            <a:r>
              <a:rPr lang="ru-RU" b="1" dirty="0"/>
              <a:t>желаемым интересом, </a:t>
            </a:r>
          </a:p>
          <a:p>
            <a:pPr>
              <a:buNone/>
            </a:pPr>
            <a:r>
              <a:rPr lang="ru-RU" b="1" dirty="0"/>
              <a:t>между желаемым интересом и </a:t>
            </a:r>
          </a:p>
          <a:p>
            <a:pPr>
              <a:buNone/>
            </a:pPr>
            <a:r>
              <a:rPr lang="ru-RU" b="1" dirty="0"/>
              <a:t>возможным, дозволенным поведением;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643998" cy="621510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b="1" dirty="0"/>
              <a:t>Например, есть желание купить дом, но нет возможности, есть возможность купить козу, но нет желания. </a:t>
            </a:r>
          </a:p>
          <a:p>
            <a:pPr marL="0" indent="0">
              <a:buNone/>
            </a:pPr>
            <a:r>
              <a:rPr lang="ru-RU" b="1" dirty="0"/>
              <a:t>В этом примере желания субъекта определяются его материальными возможностями. </a:t>
            </a:r>
          </a:p>
          <a:p>
            <a:pPr marL="0" indent="0">
              <a:buNone/>
            </a:pPr>
            <a:endParaRPr lang="ru-RU" b="1" dirty="0"/>
          </a:p>
          <a:p>
            <a:pPr marL="0" indent="0">
              <a:buNone/>
            </a:pPr>
            <a:r>
              <a:rPr lang="ru-RU" b="1" dirty="0"/>
              <a:t>Однако в других правовых отношениях могут преобладать интеллектуальные желания и возможности. </a:t>
            </a:r>
          </a:p>
          <a:p>
            <a:pPr marL="0" indent="0">
              <a:buNone/>
            </a:pPr>
            <a:r>
              <a:rPr lang="ru-RU" b="1" dirty="0"/>
              <a:t>Например, желания и возможности по созданию произведений науки, культуры или искусства.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214290"/>
            <a:ext cx="8501122" cy="64294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б) мера как вид и размер возможного, дозволенного поведения.</a:t>
            </a:r>
          </a:p>
          <a:p>
            <a:pPr marL="0" indent="0" algn="ctr">
              <a:buNone/>
            </a:pPr>
            <a:r>
              <a:rPr lang="ru-RU" b="1" dirty="0"/>
              <a:t>Например, </a:t>
            </a:r>
          </a:p>
          <a:p>
            <a:pPr marL="0" indent="0">
              <a:buNone/>
            </a:pPr>
            <a:r>
              <a:rPr lang="ru-RU" b="1" dirty="0"/>
              <a:t>вид – возможность получения работником (сотрудником) заработной платы (денежного содержания), либо возможность оформления (предоставления) работнику (сотруднику) отпуска, а </a:t>
            </a:r>
          </a:p>
          <a:p>
            <a:pPr marL="0" indent="0">
              <a:buNone/>
            </a:pPr>
            <a:r>
              <a:rPr lang="ru-RU" b="1" dirty="0"/>
              <a:t>размер – возможность получения работником (сотрудником) определенного количества денежных знаков (за выполненную работу) либо определенного количества дней отпуска. </a:t>
            </a:r>
          </a:p>
          <a:p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u="sng" dirty="0"/>
              <a:t>2. По методу правового регулирования:</a:t>
            </a:r>
            <a:endParaRPr lang="ru-RU" dirty="0"/>
          </a:p>
          <a:p>
            <a:r>
              <a:rPr lang="ru-RU" b="1" dirty="0"/>
              <a:t>императивные правовые отношения</a:t>
            </a:r>
            <a:endParaRPr lang="ru-RU" dirty="0"/>
          </a:p>
          <a:p>
            <a:r>
              <a:rPr lang="ru-RU" b="1" dirty="0"/>
              <a:t>диспозитивные правовые отношения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357166"/>
            <a:ext cx="8643998" cy="621510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в) мера  как определенная степень свободы выбора того или иного варианта совершения правомерного деяния (действия либо бездействия). </a:t>
            </a:r>
          </a:p>
          <a:p>
            <a:pPr marL="0" indent="0">
              <a:buNone/>
            </a:pPr>
            <a:r>
              <a:rPr lang="ru-RU" b="1" dirty="0"/>
              <a:t>Например, субъект права может выбрать в магазине необходимую (нужную понравившуюся) ему вещь и купить ее, </a:t>
            </a:r>
          </a:p>
          <a:p>
            <a:pPr marL="0" indent="0">
              <a:buNone/>
            </a:pPr>
            <a:r>
              <a:rPr lang="ru-RU" b="1" dirty="0"/>
              <a:t>либо он может этого и не делать. </a:t>
            </a:r>
          </a:p>
          <a:p>
            <a:pPr marL="0" indent="0">
              <a:buNone/>
            </a:pPr>
            <a:r>
              <a:rPr lang="ru-RU" b="1" dirty="0"/>
              <a:t>В этом примере субъект принимает то либо иное решение по своему собственному усмотрению.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85728"/>
            <a:ext cx="8715436" cy="635798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/>
              <a:t>Содержание субъективного юридического права:</a:t>
            </a:r>
            <a:endParaRPr lang="ru-RU" dirty="0"/>
          </a:p>
          <a:p>
            <a:r>
              <a:rPr lang="ru-RU" b="1" dirty="0"/>
              <a:t>а) право на собственные фактические действия (использовать вещь по прямому назначению); </a:t>
            </a:r>
          </a:p>
          <a:p>
            <a:r>
              <a:rPr lang="ru-RU" b="1" dirty="0"/>
              <a:t>б) право на юридические действия (сделки); </a:t>
            </a:r>
          </a:p>
          <a:p>
            <a:r>
              <a:rPr lang="ru-RU" b="1" dirty="0"/>
              <a:t>в) право требовать от другой стороны исполнение обязанностей (в отношении обязанного лица); </a:t>
            </a:r>
          </a:p>
          <a:p>
            <a:r>
              <a:rPr lang="ru-RU" b="1" dirty="0"/>
              <a:t>г) право притязания (возможности привести в действие аппарат принуждения).</a:t>
            </a:r>
            <a:r>
              <a:rPr lang="ru-RU" baseline="30000" dirty="0">
                <a:hlinkClick r:id="" action="ppaction://hlinkfile"/>
              </a:rPr>
              <a:t>2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00200"/>
            <a:ext cx="8715436" cy="4525963"/>
          </a:xfrm>
        </p:spPr>
        <p:txBody>
          <a:bodyPr/>
          <a:lstStyle/>
          <a:p>
            <a:pPr algn="ctr"/>
            <a:r>
              <a:rPr lang="ru-RU" b="1" dirty="0"/>
              <a:t>2) субъективная юридическая обязанность - это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мера должного,  необходимого поведения субъекта, предусмотренная юридической нормой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0"/>
            <a:ext cx="8643998" cy="4525963"/>
          </a:xfrm>
        </p:spPr>
        <p:txBody>
          <a:bodyPr/>
          <a:lstStyle/>
          <a:p>
            <a:r>
              <a:rPr lang="ru-RU" b="1" dirty="0"/>
              <a:t>меру должного, необходимого поведения субъекта можно определить в трех значениях. 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357166"/>
            <a:ext cx="8786874" cy="6143668"/>
          </a:xfrm>
        </p:spPr>
        <p:txBody>
          <a:bodyPr/>
          <a:lstStyle/>
          <a:p>
            <a:r>
              <a:rPr lang="ru-RU" b="1" dirty="0"/>
              <a:t>а) мера должного, необходимого поведения определяется как соотношение между требуемым и выполняемым, между выполняемым и требуемым. </a:t>
            </a:r>
          </a:p>
          <a:p>
            <a:pPr marL="0" indent="0" algn="ctr">
              <a:buNone/>
            </a:pPr>
            <a:endParaRPr lang="ru-RU" b="1" dirty="0"/>
          </a:p>
          <a:p>
            <a:pPr marL="0" indent="0" algn="ctr">
              <a:buNone/>
            </a:pPr>
            <a:r>
              <a:rPr lang="ru-RU" b="1" dirty="0"/>
              <a:t>Например, </a:t>
            </a:r>
          </a:p>
          <a:p>
            <a:pPr marL="0" indent="0">
              <a:buNone/>
            </a:pPr>
            <a:r>
              <a:rPr lang="ru-RU" b="1" dirty="0"/>
              <a:t>насколько работник (сотрудник) выполняет свою работу в соответствие с требованиями качества и установленного срока.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б) мера должного, необходимого поведения определяется как вид и размер должного, необходимого поведения. </a:t>
            </a:r>
          </a:p>
          <a:p>
            <a:pPr marL="0" indent="0" algn="ctr">
              <a:buNone/>
            </a:pPr>
            <a:r>
              <a:rPr lang="ru-RU" b="1" dirty="0"/>
              <a:t>Например, </a:t>
            </a:r>
          </a:p>
          <a:p>
            <a:pPr marL="0" indent="0">
              <a:buNone/>
            </a:pPr>
            <a:r>
              <a:rPr lang="ru-RU" b="1" dirty="0"/>
              <a:t>вид – работодатель должен выплатить работнику (сотруднику) за выполненную работу заработную плату (денежное содержание) либо предоставить отпуск, </a:t>
            </a:r>
          </a:p>
          <a:p>
            <a:pPr marL="0" indent="0">
              <a:buNone/>
            </a:pPr>
            <a:r>
              <a:rPr lang="ru-RU" b="1" dirty="0"/>
              <a:t>а размер – работодатель должен выплатить работнику (сотруднику) за выполненную работу определенное количество денежных знаков либо предоставить определенное количество дней отпуска.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429420"/>
          </a:xfrm>
        </p:spPr>
        <p:txBody>
          <a:bodyPr>
            <a:normAutofit/>
          </a:bodyPr>
          <a:lstStyle/>
          <a:p>
            <a:r>
              <a:rPr lang="ru-RU" b="1" dirty="0"/>
              <a:t>в) меру должного, необходимого поведения можно охарактеризовать, </a:t>
            </a:r>
          </a:p>
          <a:p>
            <a:pPr marL="0" indent="0">
              <a:buNone/>
            </a:pPr>
            <a:r>
              <a:rPr lang="ru-RU" b="1" dirty="0"/>
              <a:t>с одной стороны, как определенную степень совершение необходимо полезного действия, совершение правомерного деяния, </a:t>
            </a:r>
          </a:p>
          <a:p>
            <a:pPr marL="0" indent="0">
              <a:buNone/>
            </a:pPr>
            <a:r>
              <a:rPr lang="ru-RU" sz="1500" dirty="0"/>
              <a:t>(Например, уплата налога, плата за жилое помещение и коммунальные услуги, использование жилого помещения по назначению, оплата проезда в транспорте и т.п.), </a:t>
            </a:r>
          </a:p>
          <a:p>
            <a:pPr marL="0" indent="0">
              <a:buNone/>
            </a:pPr>
            <a:r>
              <a:rPr lang="ru-RU" b="1" dirty="0"/>
              <a:t>с другой, как определенную степень ограничения свободы выбора того или иного варианта совершения правомерного деяния (действия либо бездействия). </a:t>
            </a:r>
          </a:p>
          <a:p>
            <a:pPr marL="0" indent="0">
              <a:buNone/>
            </a:pPr>
            <a:r>
              <a:rPr lang="ru-RU" sz="1600" dirty="0"/>
              <a:t>Например, субъект права, передвигаясь в пространстве, должен соблюдать установленные запреты – не переходить проезжую часть на красный свет светофора, не сквернословить, не причинять вред (моральный, материальный) другим субъектам.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42852"/>
            <a:ext cx="8786874" cy="650085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b="1" dirty="0"/>
              <a:t>Содержание </a:t>
            </a:r>
          </a:p>
          <a:p>
            <a:pPr algn="ctr">
              <a:buNone/>
            </a:pPr>
            <a:r>
              <a:rPr lang="ru-RU" b="1" dirty="0"/>
              <a:t>субъективной юридической обязанности:</a:t>
            </a:r>
          </a:p>
          <a:p>
            <a:r>
              <a:rPr lang="ru-RU" b="1" dirty="0"/>
              <a:t>а) воздержание от запрещенных действий (пассивное поведение); </a:t>
            </a:r>
          </a:p>
          <a:p>
            <a:r>
              <a:rPr lang="ru-RU" b="1" dirty="0"/>
              <a:t>б) совершение конкретных действий (активное поведение); </a:t>
            </a:r>
          </a:p>
          <a:p>
            <a:r>
              <a:rPr lang="ru-RU" b="1" dirty="0"/>
              <a:t>в) </a:t>
            </a:r>
            <a:r>
              <a:rPr lang="ru-RU" b="1" dirty="0" err="1"/>
              <a:t>претерпевание</a:t>
            </a:r>
            <a:r>
              <a:rPr lang="ru-RU" b="1" dirty="0"/>
              <a:t> ограничений в правах личного, имущественного или организационного характера (мер юридической ответственности).</a:t>
            </a:r>
            <a:r>
              <a:rPr lang="ru-RU" baseline="30000" dirty="0">
                <a:hlinkClick r:id="" action="ppaction://hlinkfile"/>
              </a:rPr>
              <a:t>4</a:t>
            </a:r>
            <a:endParaRPr lang="ru-RU" dirty="0"/>
          </a:p>
          <a:p>
            <a:pPr marL="0" indent="0">
              <a:buNone/>
            </a:pPr>
            <a:r>
              <a:rPr lang="ru-RU" sz="1600" baseline="30000" dirty="0">
                <a:hlinkClick r:id="" action="ppaction://hlinkfile"/>
              </a:rPr>
              <a:t>4</a:t>
            </a:r>
            <a:r>
              <a:rPr lang="ru-RU" sz="1600" dirty="0"/>
              <a:t> </a:t>
            </a:r>
            <a:r>
              <a:rPr lang="ru-RU" sz="1600" dirty="0" err="1"/>
              <a:t>Леушин</a:t>
            </a:r>
            <a:r>
              <a:rPr lang="ru-RU" sz="1600" dirty="0"/>
              <a:t> В.И. Правовые отношения / Теория государства и права. Учебник для юридических вузов и факультетов / Под ред. В.М. </a:t>
            </a:r>
            <a:r>
              <a:rPr lang="ru-RU" sz="1600" dirty="0" err="1"/>
              <a:t>Корельского</a:t>
            </a:r>
            <a:r>
              <a:rPr lang="ru-RU" sz="1600" dirty="0"/>
              <a:t> и В.Д. </a:t>
            </a:r>
            <a:r>
              <a:rPr lang="ru-RU" sz="1600" dirty="0" err="1"/>
              <a:t>Перевалова</a:t>
            </a:r>
            <a:r>
              <a:rPr lang="ru-RU" sz="1600" dirty="0"/>
              <a:t>. М. 1997. С. 342–343.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b="1" dirty="0"/>
              <a:t>II</a:t>
            </a:r>
            <a:r>
              <a:rPr lang="ru-RU" b="1" dirty="0"/>
              <a:t>. Объекты правовых отношений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35798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dirty="0"/>
          </a:p>
          <a:p>
            <a:pPr algn="ctr">
              <a:buNone/>
            </a:pPr>
            <a:r>
              <a:rPr lang="ru-RU" b="1" u="sng" dirty="0"/>
              <a:t>Объект</a:t>
            </a:r>
            <a:r>
              <a:rPr lang="ru-RU" b="1" dirty="0"/>
              <a:t> правового отношения</a:t>
            </a:r>
            <a:r>
              <a:rPr lang="ru-RU" dirty="0"/>
              <a:t> </a:t>
            </a:r>
            <a:r>
              <a:rPr lang="ru-RU" b="1" dirty="0"/>
              <a:t>– это</a:t>
            </a:r>
          </a:p>
          <a:p>
            <a:pPr marL="0" indent="0">
              <a:buNone/>
            </a:pPr>
            <a:r>
              <a:rPr lang="ru-RU" b="1" dirty="0"/>
              <a:t>те материальные и духовные блага, предоставлением и использованием которых удовлетворяются интересы </a:t>
            </a:r>
            <a:r>
              <a:rPr lang="ru-RU" b="1" dirty="0" err="1"/>
              <a:t>управомоченной</a:t>
            </a:r>
            <a:r>
              <a:rPr lang="ru-RU" b="1" dirty="0"/>
              <a:t> стороны правоотношения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4617</Words>
  <Application>Microsoft Office PowerPoint</Application>
  <PresentationFormat>Экран (4:3)</PresentationFormat>
  <Paragraphs>824</Paragraphs>
  <Slides>154</Slides>
  <Notes>153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154</vt:i4>
      </vt:variant>
    </vt:vector>
  </HeadingPairs>
  <TitlesOfParts>
    <vt:vector size="155" baseType="lpstr">
      <vt:lpstr>Тема Office</vt:lpstr>
      <vt:lpstr>Правовые отношения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 Правовые отношения</dc:title>
  <dc:creator>Солнышко</dc:creator>
  <cp:lastModifiedBy>пользователь</cp:lastModifiedBy>
  <cp:revision>221</cp:revision>
  <dcterms:created xsi:type="dcterms:W3CDTF">2009-04-18T02:34:46Z</dcterms:created>
  <dcterms:modified xsi:type="dcterms:W3CDTF">2020-12-09T06:01:17Z</dcterms:modified>
</cp:coreProperties>
</file>